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2" r:id="rId4"/>
    <p:sldId id="283" r:id="rId5"/>
    <p:sldId id="258" r:id="rId6"/>
    <p:sldId id="273" r:id="rId7"/>
    <p:sldId id="274" r:id="rId8"/>
    <p:sldId id="278" r:id="rId9"/>
    <p:sldId id="279" r:id="rId10"/>
    <p:sldId id="277" r:id="rId11"/>
    <p:sldId id="284" r:id="rId12"/>
    <p:sldId id="285" r:id="rId13"/>
    <p:sldId id="290" r:id="rId14"/>
    <p:sldId id="288" r:id="rId15"/>
    <p:sldId id="281" r:id="rId16"/>
    <p:sldId id="286" r:id="rId17"/>
    <p:sldId id="292" r:id="rId18"/>
    <p:sldId id="291" r:id="rId19"/>
    <p:sldId id="295" r:id="rId20"/>
    <p:sldId id="293" r:id="rId21"/>
    <p:sldId id="299" r:id="rId22"/>
    <p:sldId id="298" r:id="rId23"/>
    <p:sldId id="300" r:id="rId24"/>
    <p:sldId id="296" r:id="rId25"/>
    <p:sldId id="302" r:id="rId26"/>
    <p:sldId id="301" r:id="rId27"/>
    <p:sldId id="297" r:id="rId28"/>
    <p:sldId id="304" r:id="rId29"/>
    <p:sldId id="303" r:id="rId30"/>
    <p:sldId id="305" r:id="rId31"/>
    <p:sldId id="294" r:id="rId32"/>
    <p:sldId id="265" r:id="rId33"/>
  </p:sldIdLst>
  <p:sldSz cx="18288000" cy="10287000"/>
  <p:notesSz cx="6858000" cy="9144000"/>
  <p:embeddedFontLst>
    <p:embeddedFont>
      <p:font typeface="Aharoni" panose="02010803020104030203" pitchFamily="2" charset="-79"/>
      <p:bold r:id="rId35"/>
    </p:embeddedFont>
    <p:embeddedFont>
      <p:font typeface="Amasis MT Pro Black" panose="02040A04050005020304" pitchFamily="18" charset="0"/>
      <p:bold r:id="rId36"/>
      <p:boldItalic r:id="rId37"/>
    </p:embeddedFont>
    <p:embeddedFont>
      <p:font typeface="Baguet Script" panose="00000500000000000000" pitchFamily="2" charset="0"/>
      <p:regular r:id="rId38"/>
    </p:embeddedFont>
    <p:embeddedFont>
      <p:font typeface="Bahnschrift SemiBold" panose="020B0502040204020203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scadia Code" panose="020B0609020000020004" pitchFamily="49" charset="0"/>
      <p:regular r:id="rId44"/>
      <p:bold r:id="rId45"/>
      <p:italic r:id="rId46"/>
      <p:boldItalic r:id="rId47"/>
    </p:embeddedFont>
    <p:embeddedFont>
      <p:font typeface="Codec Pro" panose="020B0604020202020204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Dancing Script" panose="020B0604020202020204" charset="0"/>
      <p:regular r:id="rId53"/>
    </p:embeddedFont>
    <p:embeddedFont>
      <p:font typeface="Dreaming Outloud Sans" panose="020B0604020202020204" charset="0"/>
      <p:regular r:id="rId54"/>
    </p:embeddedFont>
    <p:embeddedFont>
      <p:font typeface="Informal Roman" panose="030604020304060B0204" pitchFamily="66" charset="0"/>
      <p:regular r:id="rId55"/>
    </p:embeddedFont>
    <p:embeddedFont>
      <p:font typeface="Josefin Sans Bold" pitchFamily="2" charset="0"/>
      <p:regular r:id="rId56"/>
      <p:boldItalic r:id="rId57"/>
    </p:embeddedFont>
    <p:embeddedFont>
      <p:font typeface="Josefin Sans Regular" panose="020B0604020202020204" charset="0"/>
      <p:regular r:id="rId58"/>
    </p:embeddedFont>
    <p:embeddedFont>
      <p:font typeface="Roboto Mono Regular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18A7CC-C37E-4F66-A054-91D4EEBB6CAD}">
          <p14:sldIdLst>
            <p14:sldId id="256"/>
            <p14:sldId id="257"/>
            <p14:sldId id="272"/>
            <p14:sldId id="283"/>
            <p14:sldId id="258"/>
            <p14:sldId id="273"/>
            <p14:sldId id="274"/>
            <p14:sldId id="278"/>
            <p14:sldId id="279"/>
            <p14:sldId id="277"/>
            <p14:sldId id="284"/>
            <p14:sldId id="285"/>
            <p14:sldId id="290"/>
            <p14:sldId id="288"/>
            <p14:sldId id="281"/>
            <p14:sldId id="286"/>
            <p14:sldId id="292"/>
            <p14:sldId id="291"/>
            <p14:sldId id="295"/>
            <p14:sldId id="293"/>
            <p14:sldId id="299"/>
            <p14:sldId id="298"/>
            <p14:sldId id="300"/>
            <p14:sldId id="296"/>
            <p14:sldId id="302"/>
            <p14:sldId id="301"/>
            <p14:sldId id="297"/>
            <p14:sldId id="304"/>
            <p14:sldId id="303"/>
            <p14:sldId id="305"/>
            <p14:sldId id="29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8C2"/>
    <a:srgbClr val="9A545B"/>
    <a:srgbClr val="A09767"/>
    <a:srgbClr val="2B4B82"/>
    <a:srgbClr val="E8EBF0"/>
    <a:srgbClr val="FFFFFF"/>
    <a:srgbClr val="D2E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06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36D80-E202-4B16-ACBB-0C0179C0C3C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EBAB7-55AB-4BDF-89EA-CAD9B04A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BAB7-55AB-4BDF-89EA-CAD9B04A9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BAB7-55AB-4BDF-89EA-CAD9B04A9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7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EBAB7-55AB-4BDF-89EA-CAD9B04A9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3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32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33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8.png"/><Relationship Id="rId7" Type="http://schemas.openxmlformats.org/officeDocument/2006/relationships/image" Target="../media/image3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33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32.png"/><Relationship Id="rId10" Type="http://schemas.openxmlformats.org/officeDocument/2006/relationships/image" Target="../media/image77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12" Type="http://schemas.openxmlformats.org/officeDocument/2006/relationships/image" Target="../media/image92.svg"/><Relationship Id="rId2" Type="http://schemas.openxmlformats.org/officeDocument/2006/relationships/image" Target="../media/image8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svg"/><Relationship Id="rId15" Type="http://schemas.openxmlformats.org/officeDocument/2006/relationships/image" Target="../media/image60.png"/><Relationship Id="rId10" Type="http://schemas.openxmlformats.org/officeDocument/2006/relationships/image" Target="../media/image90.sv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87.sv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svg"/><Relationship Id="rId4" Type="http://schemas.openxmlformats.org/officeDocument/2006/relationships/image" Target="../media/image88.sv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8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sv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105.png"/><Relationship Id="rId4" Type="http://schemas.openxmlformats.org/officeDocument/2006/relationships/image" Target="../media/image88.svg"/><Relationship Id="rId9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8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108.png"/><Relationship Id="rId4" Type="http://schemas.openxmlformats.org/officeDocument/2006/relationships/image" Target="../media/image88.sv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7.svg"/><Relationship Id="rId7" Type="http://schemas.openxmlformats.org/officeDocument/2006/relationships/image" Target="../media/image1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111.png"/><Relationship Id="rId4" Type="http://schemas.openxmlformats.org/officeDocument/2006/relationships/image" Target="../media/image88.svg"/><Relationship Id="rId9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113.png"/><Relationship Id="rId4" Type="http://schemas.openxmlformats.org/officeDocument/2006/relationships/image" Target="../media/image88.sv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sv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115.png"/><Relationship Id="rId4" Type="http://schemas.openxmlformats.org/officeDocument/2006/relationships/image" Target="../media/image88.sv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9.sv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117.jpeg"/><Relationship Id="rId5" Type="http://schemas.openxmlformats.org/officeDocument/2006/relationships/image" Target="../media/image88.svg"/><Relationship Id="rId15" Type="http://schemas.openxmlformats.org/officeDocument/2006/relationships/image" Target="../media/image121.svg"/><Relationship Id="rId10" Type="http://schemas.openxmlformats.org/officeDocument/2006/relationships/image" Target="../media/image116.jpeg"/><Relationship Id="rId4" Type="http://schemas.openxmlformats.org/officeDocument/2006/relationships/image" Target="../media/image87.svg"/><Relationship Id="rId9" Type="http://schemas.openxmlformats.org/officeDocument/2006/relationships/image" Target="../media/image102.svg"/><Relationship Id="rId1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97.png"/><Relationship Id="rId21" Type="http://schemas.openxmlformats.org/officeDocument/2006/relationships/image" Target="../media/image137.png"/><Relationship Id="rId7" Type="http://schemas.openxmlformats.org/officeDocument/2006/relationships/image" Target="../media/image125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image" Target="../media/image122.jpe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100.svg"/><Relationship Id="rId19" Type="http://schemas.openxmlformats.org/officeDocument/2006/relationships/image" Target="../media/image135.png"/><Relationship Id="rId4" Type="http://schemas.openxmlformats.org/officeDocument/2006/relationships/image" Target="../media/image98.svg"/><Relationship Id="rId9" Type="http://schemas.openxmlformats.org/officeDocument/2006/relationships/image" Target="../media/image99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bg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43794" y="876300"/>
            <a:ext cx="9819334" cy="7299414"/>
            <a:chOff x="-1183741" y="-1467872"/>
            <a:chExt cx="12718486" cy="9732551"/>
          </a:xfrm>
        </p:grpSpPr>
        <p:sp>
          <p:nvSpPr>
            <p:cNvPr id="3" name="TextBox 3"/>
            <p:cNvSpPr txBox="1"/>
            <p:nvPr/>
          </p:nvSpPr>
          <p:spPr>
            <a:xfrm>
              <a:off x="-1183741" y="1777686"/>
              <a:ext cx="12718486" cy="43332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vi-VN" sz="7475">
                  <a:solidFill>
                    <a:srgbClr val="F7B4A7"/>
                  </a:solidFill>
                  <a:latin typeface="Josefin Sans Bold Bold"/>
                </a:rPr>
                <a:t>  </a:t>
              </a:r>
              <a:r>
                <a:rPr lang="vi-VN" sz="7475" b="1">
                  <a:solidFill>
                    <a:srgbClr val="9A545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osefin Sans Bold Bold"/>
                </a:rPr>
                <a:t>BÁO CÁO BÀI TẬP</a:t>
              </a:r>
            </a:p>
            <a:p>
              <a:pPr>
                <a:lnSpc>
                  <a:spcPts val="8372"/>
                </a:lnSpc>
              </a:pPr>
              <a:r>
                <a:rPr lang="vi-VN" sz="7475" b="1">
                  <a:solidFill>
                    <a:srgbClr val="9A545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osefin Sans Bold Bold"/>
                </a:rPr>
                <a:t> XỬ LÝ TÍN HIỆU SỐ</a:t>
              </a:r>
            </a:p>
            <a:p>
              <a:pPr algn="ctr">
                <a:lnSpc>
                  <a:spcPts val="8372"/>
                </a:lnSpc>
              </a:pPr>
              <a:r>
                <a:rPr lang="vi-VN" sz="7475">
                  <a:solidFill>
                    <a:srgbClr val="F7B4A7"/>
                  </a:solidFill>
                  <a:latin typeface="Josefin Sans Bold Bold"/>
                </a:rPr>
                <a:t>            </a:t>
              </a:r>
              <a:endParaRPr lang="en-US" sz="7475">
                <a:solidFill>
                  <a:srgbClr val="F7B4A7"/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690252" y="-1467872"/>
              <a:ext cx="10956112" cy="57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vi-VN" sz="2800" b="1" spc="446">
                  <a:solidFill>
                    <a:schemeClr val="accent1">
                      <a:lumMod val="50000"/>
                    </a:schemeClr>
                  </a:solidFill>
                  <a:latin typeface="Josefin Sans Regular"/>
                </a:rPr>
                <a:t>KHOA CÔNG NGHỆ THÔNG TIN</a:t>
              </a:r>
              <a:endParaRPr lang="en-US" sz="2800" b="1" spc="446">
                <a:solidFill>
                  <a:schemeClr val="accent1">
                    <a:lumMod val="50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1141" y="7474719"/>
              <a:ext cx="10956111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60"/>
                </a:lnSpc>
              </a:pPr>
              <a:r>
                <a:rPr lang="vi-VN" sz="3400" b="1">
                  <a:solidFill>
                    <a:schemeClr val="accent5">
                      <a:lumMod val="50000"/>
                    </a:schemeClr>
                  </a:solidFill>
                  <a:latin typeface="Josefin Sans Regular"/>
                </a:rPr>
                <a:t>Giáo viên HD : Ninh Khánh Duy</a:t>
              </a:r>
              <a:endParaRPr lang="en-US" sz="3400" b="1">
                <a:solidFill>
                  <a:schemeClr val="accent5">
                    <a:lumMod val="50000"/>
                  </a:schemeClr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819400" y="124373"/>
            <a:ext cx="5763948" cy="37935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1673" y="1408644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022313" y="6819900"/>
            <a:ext cx="3311888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4354" y="124810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Ảnh phổ băng rộng</a:t>
              </a: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5CCD6-0FB3-D79E-F673-24925619F7A4}"/>
              </a:ext>
            </a:extLst>
          </p:cNvPr>
          <p:cNvSpPr/>
          <p:nvPr/>
        </p:nvSpPr>
        <p:spPr>
          <a:xfrm>
            <a:off x="3352800" y="9073098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07FTC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4A2C48-1828-5747-1CD0-632DE4F13D3E}"/>
              </a:ext>
            </a:extLst>
          </p:cNvPr>
          <p:cNvSpPr/>
          <p:nvPr/>
        </p:nvSpPr>
        <p:spPr>
          <a:xfrm>
            <a:off x="12649200" y="9046187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08MLD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CA681-68B5-9DB1-5A5E-23E1D0D0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4500"/>
            <a:ext cx="8452944" cy="693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23B97-7124-D639-AC9C-52ECDF24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714500"/>
            <a:ext cx="8195754" cy="6934200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58B07409-2616-1F08-9C6F-A59FDDB1A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rcRect t="6115" r="27885" b="24686"/>
          <a:stretch>
            <a:fillRect/>
          </a:stretch>
        </p:blipFill>
        <p:spPr>
          <a:xfrm rot="19141230">
            <a:off x="-88367" y="1575613"/>
            <a:ext cx="1853133" cy="565688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FB6925C2-A911-9E0F-7683-46E033EFF8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rcRect l="37620" t="29580" r="15003"/>
          <a:stretch>
            <a:fillRect/>
          </a:stretch>
        </p:blipFill>
        <p:spPr>
          <a:xfrm rot="19141230">
            <a:off x="8366941" y="8479343"/>
            <a:ext cx="938863" cy="266067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4B09A8AA-8545-B91D-3E1E-E84BDB8258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rcRect t="6115" r="27885" b="24686"/>
          <a:stretch>
            <a:fillRect/>
          </a:stretch>
        </p:blipFill>
        <p:spPr>
          <a:xfrm rot="19141230">
            <a:off x="8760158" y="1567729"/>
            <a:ext cx="1853133" cy="565688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D636DA8F-153C-4056-F803-AF0E0069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rcRect l="37620" t="29580" r="15003"/>
          <a:stretch>
            <a:fillRect/>
          </a:stretch>
        </p:blipFill>
        <p:spPr>
          <a:xfrm rot="19141230">
            <a:off x="17111550" y="8319584"/>
            <a:ext cx="938863" cy="26606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7C82C6-59A2-7147-88B8-D97951690222}"/>
              </a:ext>
            </a:extLst>
          </p:cNvPr>
          <p:cNvSpPr/>
          <p:nvPr/>
        </p:nvSpPr>
        <p:spPr>
          <a:xfrm>
            <a:off x="487681" y="9432399"/>
            <a:ext cx="45719" cy="89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2">
            <a:extLst>
              <a:ext uri="{FF2B5EF4-FFF2-40B4-BE49-F238E27FC236}">
                <a16:creationId xmlns:a16="http://schemas.microsoft.com/office/drawing/2014/main" id="{46DBDB6E-5BE7-556A-CF09-94F892DD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923" y="-65706"/>
            <a:ext cx="18287999" cy="3522744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8437152-88D0-F9BA-9F81-B9B31626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66376" y="7863079"/>
            <a:ext cx="18440401" cy="239960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04778" y="6515101"/>
            <a:ext cx="2502146" cy="37719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91811">
            <a:off x="16095231" y="9154114"/>
            <a:ext cx="2339770" cy="9381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4354" y="219403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827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572293" y="80980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D9B77-D89B-1235-5DAE-9779BC3AB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534" y="5407673"/>
            <a:ext cx="8162332" cy="465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D1CF8-B79E-C348-CB4A-365CF0B3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77" y="710619"/>
            <a:ext cx="8077200" cy="4533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F01355-CD4D-079B-4DAA-38CF5F235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2874" y="721971"/>
            <a:ext cx="7806246" cy="4566194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B43FFAD7-FBB9-AE57-1CB7-B0B81CC872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009031">
            <a:off x="304800" y="6482256"/>
            <a:ext cx="1846178" cy="2931608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D260EAC2-EDD9-A9F4-0619-F77B07A22F1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26849">
            <a:off x="554490" y="6933268"/>
            <a:ext cx="928144" cy="2329587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96D22014-14EA-6E3F-5D4D-F909F459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07405">
            <a:off x="-175131" y="8746949"/>
            <a:ext cx="2339770" cy="46988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9F5C9A-C47F-B841-4012-15D2D10E158A}"/>
              </a:ext>
            </a:extLst>
          </p:cNvPr>
          <p:cNvSpPr/>
          <p:nvPr/>
        </p:nvSpPr>
        <p:spPr>
          <a:xfrm>
            <a:off x="378372" y="47297"/>
            <a:ext cx="16645446" cy="6741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b="1">
                <a:solidFill>
                  <a:schemeClr val="tx2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500">
                <a:solidFill>
                  <a:schemeClr val="accent2">
                    <a:lumMod val="50000"/>
                  </a:schemeClr>
                </a:solidFill>
                <a:latin typeface="Josefin Sans Regular" panose="020B0604020202020204" charset="0"/>
              </a:rPr>
              <a:t>Phân bổ tần số Formant các nguyên âm của 3 trong 8 người nói</a:t>
            </a:r>
            <a:endParaRPr lang="en-US" sz="3500">
              <a:solidFill>
                <a:schemeClr val="accent2">
                  <a:lumMod val="50000"/>
                </a:schemeClr>
              </a:solidFill>
              <a:latin typeface="Josefin San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2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31FCA67E-8973-96D4-3772-AFFC2132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23648" y="8005395"/>
            <a:ext cx="18440401" cy="2399602"/>
          </a:xfrm>
          <a:prstGeom prst="rect">
            <a:avLst/>
          </a:prstGeom>
          <a:noFill/>
          <a:effectLst>
            <a:softEdge rad="0"/>
          </a:effectLst>
        </p:spPr>
      </p:pic>
      <p:grpSp>
        <p:nvGrpSpPr>
          <p:cNvPr id="3" name="Group 3"/>
          <p:cNvGrpSpPr/>
          <p:nvPr/>
        </p:nvGrpSpPr>
        <p:grpSpPr>
          <a:xfrm>
            <a:off x="804354" y="219403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Nhận xét về đặc trưng phổ năm nguyên âm của 1 người nói</a:t>
              </a: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572293" y="80980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A42C66-4534-CBF6-0673-1CAE6B59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80" y="1972178"/>
            <a:ext cx="9251731" cy="7561321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91811">
            <a:off x="15965014" y="9064400"/>
            <a:ext cx="2339770" cy="938199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4120B4C3-D770-6C6E-E91B-68C44A7BD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216740">
            <a:off x="16549559" y="854498"/>
            <a:ext cx="1170681" cy="1290007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196C81E-52AA-CCDB-2259-62040506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325646">
            <a:off x="861478" y="8643081"/>
            <a:ext cx="1170681" cy="1290007"/>
          </a:xfrm>
          <a:prstGeom prst="rect">
            <a:avLst/>
          </a:prstGeom>
        </p:spPr>
      </p:pic>
      <p:grpSp>
        <p:nvGrpSpPr>
          <p:cNvPr id="17" name="Group 8">
            <a:extLst>
              <a:ext uri="{FF2B5EF4-FFF2-40B4-BE49-F238E27FC236}">
                <a16:creationId xmlns:a16="http://schemas.microsoft.com/office/drawing/2014/main" id="{0A59E3E3-2733-D47D-EDFD-6A08AC39CA62}"/>
              </a:ext>
            </a:extLst>
          </p:cNvPr>
          <p:cNvGrpSpPr/>
          <p:nvPr/>
        </p:nvGrpSpPr>
        <p:grpSpPr>
          <a:xfrm>
            <a:off x="10296314" y="1840954"/>
            <a:ext cx="7760541" cy="7506725"/>
            <a:chOff x="0" y="0"/>
            <a:chExt cx="7561594" cy="8937643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D1A7A685-23C5-B848-EAC5-C24F5EFDA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7671" r="42600" b="11644"/>
            <a:stretch>
              <a:fillRect/>
            </a:stretch>
          </p:blipFill>
          <p:spPr>
            <a:xfrm rot="-5400000">
              <a:off x="-103297" y="1484387"/>
              <a:ext cx="7743821" cy="6252723"/>
            </a:xfrm>
            <a:prstGeom prst="rect">
              <a:avLst/>
            </a:prstGeom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F08C2BFE-CF71-CEAC-F98E-0DE97E9C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7000"/>
            </a:blip>
            <a:srcRect t="6115" r="27885" b="24686"/>
            <a:stretch>
              <a:fillRect/>
            </a:stretch>
          </p:blipFill>
          <p:spPr>
            <a:xfrm rot="-2458770">
              <a:off x="-55433" y="717760"/>
              <a:ext cx="2470844" cy="75425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D2574EA-7819-F49B-2CCF-797F3BE0D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7000"/>
            </a:blip>
            <a:srcRect l="37620" t="29580" r="15003"/>
            <a:stretch>
              <a:fillRect/>
            </a:stretch>
          </p:blipFill>
          <p:spPr>
            <a:xfrm rot="-2458770">
              <a:off x="6269066" y="8007772"/>
              <a:ext cx="1251818" cy="591935"/>
            </a:xfrm>
            <a:prstGeom prst="rect">
              <a:avLst/>
            </a:prstGeom>
          </p:spPr>
        </p:pic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490881" y="7753889"/>
            <a:ext cx="1710986" cy="2638417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71018196-1668-8A81-BA3F-65245D3D8F3E}"/>
              </a:ext>
            </a:extLst>
          </p:cNvPr>
          <p:cNvSpPr txBox="1"/>
          <p:nvPr/>
        </p:nvSpPr>
        <p:spPr>
          <a:xfrm>
            <a:off x="12225610" y="3122878"/>
            <a:ext cx="3876940" cy="93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1"/>
              </a:lnSpc>
              <a:spcBef>
                <a:spcPct val="0"/>
              </a:spcBef>
            </a:pPr>
            <a:r>
              <a:rPr lang="vi-VN" sz="5394">
                <a:solidFill>
                  <a:srgbClr val="C00000"/>
                </a:solidFill>
                <a:latin typeface="Josefin Sans Regular" panose="020B0604020202020204" charset="0"/>
              </a:rPr>
              <a:t>Nhận xét</a:t>
            </a:r>
            <a:endParaRPr lang="en-US" sz="5394">
              <a:solidFill>
                <a:srgbClr val="C00000"/>
              </a:solidFill>
              <a:latin typeface="Josefin Sans Regular" panose="020B0604020202020204" charset="0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9C73A3CB-205A-E137-CB9E-0417A67949BA}"/>
              </a:ext>
            </a:extLst>
          </p:cNvPr>
          <p:cNvSpPr txBox="1"/>
          <p:nvPr/>
        </p:nvSpPr>
        <p:spPr>
          <a:xfrm>
            <a:off x="11658600" y="4093416"/>
            <a:ext cx="5257800" cy="3360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7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vi-VN" sz="2697" b="1">
                <a:solidFill>
                  <a:srgbClr val="000000"/>
                </a:solidFill>
                <a:latin typeface="Bahnschrift SemiBold" panose="020B0502040204020203" pitchFamily="34" charset="0"/>
              </a:rPr>
              <a:t>Dựa vào bộ 3 tần số formant từ ảnh phổ ta thầy được rằng:</a:t>
            </a:r>
          </a:p>
          <a:p>
            <a:pPr marL="914400" lvl="1" indent="-457200">
              <a:lnSpc>
                <a:spcPts val="3775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2697" b="1">
                <a:solidFill>
                  <a:srgbClr val="000000"/>
                </a:solidFill>
                <a:latin typeface="Bahnschrift SemiBold" panose="020B0502040204020203" pitchFamily="34" charset="0"/>
              </a:rPr>
              <a:t>5 nguyên âm có sự khác biệt rõ ràng đáng kể giữa mỗi người nói.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  <a:r>
              <a:rPr lang="vi-VN" sz="2697" b="1">
                <a:solidFill>
                  <a:srgbClr val="0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    </a:t>
            </a:r>
            <a:r>
              <a:rPr lang="vi-VN" sz="2697" b="1">
                <a:solidFill>
                  <a:srgbClr val="FF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Phân biệt được </a:t>
            </a:r>
            <a:r>
              <a:rPr lang="vi-VN" sz="2697" b="1">
                <a:solidFill>
                  <a:srgbClr val="0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5 nguyên âm của cùng một người nói.</a:t>
            </a:r>
            <a:endParaRPr lang="en-US" sz="2697" b="1">
              <a:solidFill>
                <a:srgbClr val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6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31FCA67E-8973-96D4-3772-AFFC2132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152401" y="8080016"/>
            <a:ext cx="18440401" cy="239960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E8C8C2"/>
            </a:outerShdw>
            <a:softEdge rad="0"/>
          </a:effectLst>
        </p:spPr>
      </p:pic>
      <p:grpSp>
        <p:nvGrpSpPr>
          <p:cNvPr id="3" name="Group 3"/>
          <p:cNvGrpSpPr/>
          <p:nvPr/>
        </p:nvGrpSpPr>
        <p:grpSpPr>
          <a:xfrm>
            <a:off x="804354" y="219403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756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Nhận xét về đặc trưng phổ</a:t>
              </a:r>
              <a:r>
                <a:rPr lang="en-US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 1 </a:t>
              </a: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nguyên âm nhiều người nói</a:t>
              </a: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572293" y="80980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91811">
            <a:off x="15965014" y="9064400"/>
            <a:ext cx="2339770" cy="938199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196C81E-52AA-CCDB-2259-62040506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325646">
            <a:off x="861478" y="8643081"/>
            <a:ext cx="1170681" cy="1290007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490881" y="7753889"/>
            <a:ext cx="1710986" cy="263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6CD3E-CFF5-0D99-4767-59DAA1AEA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912" y="1516277"/>
            <a:ext cx="12810330" cy="67214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834F1-22DE-F19A-B945-DD576A632A61}"/>
              </a:ext>
            </a:extLst>
          </p:cNvPr>
          <p:cNvSpPr/>
          <p:nvPr/>
        </p:nvSpPr>
        <p:spPr>
          <a:xfrm>
            <a:off x="2972015" y="8770723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vi-VN" sz="2800" b="1">
                <a:solidFill>
                  <a:schemeClr val="tx2">
                    <a:lumMod val="75000"/>
                  </a:schemeClr>
                </a:solidFill>
              </a:rPr>
              <a:t>Đặc trưng phổ âm /i/ của 8 người nói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4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31FCA67E-8973-96D4-3772-AFFC2132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23648" y="8185301"/>
            <a:ext cx="18311648" cy="2399602"/>
          </a:xfrm>
          <a:prstGeom prst="rect">
            <a:avLst/>
          </a:prstGeom>
          <a:noFill/>
          <a:effectLst>
            <a:softEdge rad="0"/>
          </a:effectLst>
        </p:spPr>
      </p:pic>
      <p:grpSp>
        <p:nvGrpSpPr>
          <p:cNvPr id="3" name="Group 3"/>
          <p:cNvGrpSpPr/>
          <p:nvPr/>
        </p:nvGrpSpPr>
        <p:grpSpPr>
          <a:xfrm>
            <a:off x="804354" y="219403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756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Nhận xét về đặc trưng phổ</a:t>
              </a:r>
              <a:r>
                <a:rPr lang="en-US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 1 </a:t>
              </a: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nguyên âm nhiều người nói</a:t>
              </a: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572293" y="80980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91811">
            <a:off x="15965014" y="9064400"/>
            <a:ext cx="2339770" cy="938199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196C81E-52AA-CCDB-2259-62040506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325646">
            <a:off x="861478" y="8643081"/>
            <a:ext cx="1170681" cy="1290007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490881" y="7753889"/>
            <a:ext cx="1710986" cy="263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4FC44-9433-5BE1-D589-814B20B07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231317"/>
            <a:ext cx="3657600" cy="2399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A7776-8333-1F47-A022-DF684DC19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2231317"/>
            <a:ext cx="3657600" cy="2399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E56E3A-5018-C60A-DC52-44C418B63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0" y="2231317"/>
            <a:ext cx="3536881" cy="23996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55C69E-F150-3EA2-A548-7A73508C4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7950" y="5504195"/>
            <a:ext cx="4136900" cy="26384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736D84-EEE0-12EB-1095-7CA20B87BD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0" y="5575557"/>
            <a:ext cx="4136900" cy="26384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4518A7E-9EFD-D467-E25E-D5D37A42147D}"/>
              </a:ext>
            </a:extLst>
          </p:cNvPr>
          <p:cNvSpPr/>
          <p:nvPr/>
        </p:nvSpPr>
        <p:spPr>
          <a:xfrm>
            <a:off x="2877422" y="8880722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</a:rPr>
              <a:t>Thống kê bộ 3 formant của mỗi nguyên âm từ 8 người nói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9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4DEDCBB-9EA4-CD0D-EA92-48EE94D2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4628" y="6643164"/>
            <a:ext cx="7183372" cy="3582707"/>
          </a:xfrm>
          <a:prstGeom prst="rect">
            <a:avLst/>
          </a:prstGeom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CB6692DA-E081-52F6-72FB-D04D721DF00F}"/>
              </a:ext>
            </a:extLst>
          </p:cNvPr>
          <p:cNvGrpSpPr/>
          <p:nvPr/>
        </p:nvGrpSpPr>
        <p:grpSpPr>
          <a:xfrm>
            <a:off x="550946" y="-2247900"/>
            <a:ext cx="14442908" cy="11697378"/>
            <a:chOff x="0" y="-69394"/>
            <a:chExt cx="19257210" cy="1622990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F0A44FD-C02A-8DD1-0937-8F6AC5A1A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2" r="44203" b="33677"/>
            <a:stretch>
              <a:fillRect/>
            </a:stretch>
          </p:blipFill>
          <p:spPr>
            <a:xfrm>
              <a:off x="0" y="-69394"/>
              <a:ext cx="19257210" cy="16229908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F0DDB62-099C-87F5-2B07-673EF3F0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3953514">
              <a:off x="17181264" y="3271816"/>
              <a:ext cx="1617713" cy="1523591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>
            <a:off x="804354" y="266700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827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617145" y="80929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</a:rPr>
              <a:t>Thống kê bộ 3 formant 5 nguyên âm của 8 file tín hiệu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4116E-489A-F221-5210-E81B90069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276768"/>
            <a:ext cx="12192000" cy="5658087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49399" y="4457700"/>
            <a:ext cx="3372231" cy="5559012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891811">
            <a:off x="14758780" y="8699004"/>
            <a:ext cx="3458798" cy="938199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196C81E-52AA-CCDB-2259-6204050641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7325646">
            <a:off x="601604" y="8682951"/>
            <a:ext cx="1170681" cy="1290007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4120B4C3-D770-6C6E-E91B-68C44A7BD8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2216740">
            <a:off x="15902838" y="1167667"/>
            <a:ext cx="1170681" cy="1290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84D81-42C6-BB5D-AC39-C26C9EC75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05" t="6008" r="25252"/>
          <a:stretch>
            <a:fillRect/>
          </a:stretch>
        </p:blipFill>
        <p:spPr>
          <a:xfrm rot="-1345319">
            <a:off x="411986" y="-92879"/>
            <a:ext cx="2088252" cy="32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31FCA67E-8973-96D4-3772-AFFC2132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0" y="8018230"/>
            <a:ext cx="18288000" cy="2399602"/>
          </a:xfrm>
          <a:prstGeom prst="rect">
            <a:avLst/>
          </a:prstGeom>
          <a:noFill/>
          <a:effectLst>
            <a:softEdge rad="0"/>
          </a:effectLst>
        </p:spPr>
      </p:pic>
      <p:grpSp>
        <p:nvGrpSpPr>
          <p:cNvPr id="3" name="Group 3"/>
          <p:cNvGrpSpPr/>
          <p:nvPr/>
        </p:nvGrpSpPr>
        <p:grpSpPr>
          <a:xfrm>
            <a:off x="804354" y="219403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756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Nhận xét về đặc trưng phổ 1 nguyên âm nhiều người nói</a:t>
              </a: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56D8C-1DCB-AFB1-AD6D-71F30426F1CA}"/>
              </a:ext>
            </a:extLst>
          </p:cNvPr>
          <p:cNvSpPr/>
          <p:nvPr/>
        </p:nvSpPr>
        <p:spPr>
          <a:xfrm>
            <a:off x="1572293" y="8098061"/>
            <a:ext cx="11811000" cy="70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Informal Roman" panose="030604020304060B0204" pitchFamily="66" charset="0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8269D53-17C6-DF99-7FD6-6790C3BA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91811">
            <a:off x="15965014" y="9064400"/>
            <a:ext cx="2339770" cy="938199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4120B4C3-D770-6C6E-E91B-68C44A7BD8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16740">
            <a:off x="16549559" y="854498"/>
            <a:ext cx="1170681" cy="1290007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4196C81E-52AA-CCDB-2259-62040506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325646">
            <a:off x="861477" y="8643080"/>
            <a:ext cx="1170681" cy="1290007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A056683-6638-7497-B53A-E5BCF46E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490881" y="7753889"/>
            <a:ext cx="1710986" cy="2638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103CC-8793-C074-74F3-D95701BEA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29" y="1710016"/>
            <a:ext cx="5701171" cy="4183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7ABD14-519C-612B-CE4C-907B9EA7F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534" y="1710016"/>
            <a:ext cx="5842036" cy="42461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C005BD-558A-4D24-0F42-B8A779A7E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3304" y="1710016"/>
            <a:ext cx="5585557" cy="4246145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F22F04AC-139B-8545-75F4-360F625C73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60231">
            <a:off x="2592989" y="6102027"/>
            <a:ext cx="3043313" cy="3955892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11738652-9348-6497-C433-04AD4120F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6321"/>
          <a:stretch>
            <a:fillRect/>
          </a:stretch>
        </p:blipFill>
        <p:spPr>
          <a:xfrm>
            <a:off x="3806708" y="6158099"/>
            <a:ext cx="10183640" cy="4108088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127B497B-72DE-2028-462B-6951C451F81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22260" y="5795420"/>
            <a:ext cx="2837234" cy="654412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1E1E0794-58BB-F924-0E21-3BE1D37C40F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179937">
            <a:off x="12958191" y="7241778"/>
            <a:ext cx="1647461" cy="2670414"/>
          </a:xfrm>
          <a:prstGeom prst="rect">
            <a:avLst/>
          </a:prstGeom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BF693F83-9484-FD39-8A88-AA76264813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72293" y="7555465"/>
            <a:ext cx="2169751" cy="918375"/>
          </a:xfrm>
          <a:prstGeom prst="rect">
            <a:avLst/>
          </a:prstGeom>
        </p:spPr>
      </p:pic>
      <p:sp>
        <p:nvSpPr>
          <p:cNvPr id="17" name="TextBox 22">
            <a:extLst>
              <a:ext uri="{FF2B5EF4-FFF2-40B4-BE49-F238E27FC236}">
                <a16:creationId xmlns:a16="http://schemas.microsoft.com/office/drawing/2014/main" id="{62EE4D91-7CBE-A1AB-D3D7-81162AD89A1E}"/>
              </a:ext>
            </a:extLst>
          </p:cNvPr>
          <p:cNvSpPr txBox="1"/>
          <p:nvPr/>
        </p:nvSpPr>
        <p:spPr>
          <a:xfrm>
            <a:off x="6960058" y="6093032"/>
            <a:ext cx="3876940" cy="93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1"/>
              </a:lnSpc>
              <a:spcBef>
                <a:spcPct val="0"/>
              </a:spcBef>
            </a:pPr>
            <a:r>
              <a:rPr lang="vi-VN" sz="5394" b="1">
                <a:solidFill>
                  <a:srgbClr val="C00000"/>
                </a:solidFill>
                <a:latin typeface="Josefin Sans Regular" panose="020B0604020202020204" charset="0"/>
              </a:rPr>
              <a:t>Nhận xét</a:t>
            </a:r>
            <a:endParaRPr lang="en-US" sz="5394" b="1">
              <a:solidFill>
                <a:srgbClr val="C00000"/>
              </a:solidFill>
              <a:latin typeface="Josefin Sans Regular" panose="020B0604020202020204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4C7287B-4959-4973-B96E-618CD6B65268}"/>
              </a:ext>
            </a:extLst>
          </p:cNvPr>
          <p:cNvSpPr txBox="1"/>
          <p:nvPr/>
        </p:nvSpPr>
        <p:spPr>
          <a:xfrm>
            <a:off x="4532329" y="6901323"/>
            <a:ext cx="9119965" cy="2385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7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vi-VN" sz="2697">
                <a:solidFill>
                  <a:srgbClr val="000000"/>
                </a:solidFill>
                <a:latin typeface="Bahnschrift SemiBold" panose="020B0502040204020203" pitchFamily="34" charset="0"/>
              </a:rPr>
              <a:t>Quan sát từ hình ảnh bên trên ta thấy được rằng:</a:t>
            </a:r>
          </a:p>
          <a:p>
            <a:pPr marL="914400" lvl="1" indent="-457200">
              <a:lnSpc>
                <a:spcPts val="3775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sz="2697">
                <a:solidFill>
                  <a:srgbClr val="000000"/>
                </a:solidFill>
                <a:latin typeface="Bahnschrift SemiBold" panose="020B0502040204020203" pitchFamily="34" charset="0"/>
              </a:rPr>
              <a:t>Độ biến thiên giữa các nguyên âm của 8 người nói đều nhỏ.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  <a:r>
              <a:rPr lang="vi-VN" sz="2697">
                <a:solidFill>
                  <a:srgbClr val="0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       </a:t>
            </a:r>
            <a:r>
              <a:rPr lang="vi-VN" sz="2697">
                <a:solidFill>
                  <a:srgbClr val="C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Không phân biệt được </a:t>
            </a:r>
            <a:r>
              <a:rPr lang="vi-VN" sz="2697">
                <a:solidFill>
                  <a:srgbClr val="000000"/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giọng nói của người này với người khác thông qua bộ 3 formant.</a:t>
            </a:r>
            <a:endParaRPr lang="en-US" sz="2697">
              <a:solidFill>
                <a:srgbClr val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9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>
            <a:extLst>
              <a:ext uri="{FF2B5EF4-FFF2-40B4-BE49-F238E27FC236}">
                <a16:creationId xmlns:a16="http://schemas.microsoft.com/office/drawing/2014/main" id="{E0A28018-61AC-1A13-5F25-B0723796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1300" y="1550743"/>
            <a:ext cx="12725400" cy="71855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51167" y="8952944"/>
            <a:ext cx="6371987" cy="11947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4662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444857" y="6529057"/>
            <a:ext cx="3843143" cy="3682430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79525" y="7903148"/>
            <a:ext cx="3352965" cy="22445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01715">
            <a:off x="1788107" y="6666677"/>
            <a:ext cx="1450030" cy="11306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649553">
            <a:off x="15474139" y="2470102"/>
            <a:ext cx="1562518" cy="1289788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317568" y="6783654"/>
            <a:ext cx="261444" cy="249084"/>
            <a:chOff x="0" y="0"/>
            <a:chExt cx="1772920" cy="1689100"/>
          </a:xfrm>
        </p:grpSpPr>
        <p:sp>
          <p:nvSpPr>
            <p:cNvPr id="21" name="Freeform 2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pic>
        <p:nvPicPr>
          <p:cNvPr id="51" name="Picture 11">
            <a:extLst>
              <a:ext uri="{FF2B5EF4-FFF2-40B4-BE49-F238E27FC236}">
                <a16:creationId xmlns:a16="http://schemas.microsoft.com/office/drawing/2014/main" id="{55285A6F-A1C6-73B5-B084-878E8302068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7325646">
            <a:off x="8533074" y="8824049"/>
            <a:ext cx="1170681" cy="1290007"/>
          </a:xfrm>
          <a:prstGeom prst="rect">
            <a:avLst/>
          </a:prstGeom>
        </p:spPr>
      </p:pic>
      <p:pic>
        <p:nvPicPr>
          <p:cNvPr id="52" name="Picture 12">
            <a:extLst>
              <a:ext uri="{FF2B5EF4-FFF2-40B4-BE49-F238E27FC236}">
                <a16:creationId xmlns:a16="http://schemas.microsoft.com/office/drawing/2014/main" id="{6FD17A17-069A-D7E1-B771-CA13BF88F66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2216740">
            <a:off x="12386984" y="216914"/>
            <a:ext cx="1170681" cy="1290007"/>
          </a:xfrm>
          <a:prstGeom prst="rect">
            <a:avLst/>
          </a:prstGeom>
        </p:spPr>
      </p:pic>
      <p:pic>
        <p:nvPicPr>
          <p:cNvPr id="53" name="Picture 15">
            <a:extLst>
              <a:ext uri="{FF2B5EF4-FFF2-40B4-BE49-F238E27FC236}">
                <a16:creationId xmlns:a16="http://schemas.microsoft.com/office/drawing/2014/main" id="{30E5DD69-98BB-A468-DD7B-78B4711F139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26418"/>
          <a:stretch>
            <a:fillRect/>
          </a:stretch>
        </p:blipFill>
        <p:spPr>
          <a:xfrm rot="20988754">
            <a:off x="14969519" y="5025764"/>
            <a:ext cx="3112756" cy="5303344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7C76F0C3-51B7-DC7B-6FAA-74B947AEC8E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2216740">
            <a:off x="1521445" y="3203220"/>
            <a:ext cx="1170681" cy="129000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BC9E78-921C-1546-6064-438215A3A8D5}"/>
              </a:ext>
            </a:extLst>
          </p:cNvPr>
          <p:cNvSpPr/>
          <p:nvPr/>
        </p:nvSpPr>
        <p:spPr>
          <a:xfrm>
            <a:off x="4327198" y="3015310"/>
            <a:ext cx="9144000" cy="372352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680"/>
              </a:lnSpc>
            </a:pPr>
            <a:r>
              <a:rPr lang="vi-VN" sz="4400" b="1">
                <a:solidFill>
                  <a:schemeClr val="accent1">
                    <a:lumMod val="50000"/>
                  </a:schemeClr>
                </a:solidFill>
                <a:latin typeface="Josefin Sans Regular"/>
                <a:cs typeface="Arabic Typesetting" panose="020B0604020202020204" pitchFamily="66" charset="-78"/>
              </a:rPr>
              <a:t>Nhận dạng nguyên âm không phụ thuộc vào người nói</a:t>
            </a:r>
          </a:p>
        </p:txBody>
      </p:sp>
    </p:spTree>
    <p:extLst>
      <p:ext uri="{BB962C8B-B14F-4D97-AF65-F5344CB8AC3E}">
        <p14:creationId xmlns:p14="http://schemas.microsoft.com/office/powerpoint/2010/main" val="227344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662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043771" y="7200899"/>
            <a:ext cx="3244227" cy="3108559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pic>
        <p:nvPicPr>
          <p:cNvPr id="57" name="Picture 3">
            <a:extLst>
              <a:ext uri="{FF2B5EF4-FFF2-40B4-BE49-F238E27FC236}">
                <a16:creationId xmlns:a16="http://schemas.microsoft.com/office/drawing/2014/main" id="{200B6836-F73F-592D-064B-19D89C297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70661">
            <a:off x="1135351" y="380050"/>
            <a:ext cx="6940305" cy="9528528"/>
          </a:xfrm>
          <a:prstGeom prst="rect">
            <a:avLst/>
          </a:prstGeom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A0C29B95-ACBD-FC4A-48CF-D8C72E81A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8057" y="6529056"/>
            <a:ext cx="3978666" cy="3512075"/>
          </a:xfrm>
          <a:prstGeom prst="rect">
            <a:avLst/>
          </a:prstGeom>
        </p:spPr>
      </p:pic>
      <p:pic>
        <p:nvPicPr>
          <p:cNvPr id="59" name="Picture 30">
            <a:extLst>
              <a:ext uri="{FF2B5EF4-FFF2-40B4-BE49-F238E27FC236}">
                <a16:creationId xmlns:a16="http://schemas.microsoft.com/office/drawing/2014/main" id="{113E5EA8-CAAB-C7DC-021B-36CCDE948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722758" y="342900"/>
            <a:ext cx="845440" cy="926279"/>
          </a:xfrm>
          <a:prstGeom prst="rect">
            <a:avLst/>
          </a:prstGeom>
        </p:spPr>
      </p:pic>
      <p:sp>
        <p:nvSpPr>
          <p:cNvPr id="60" name="TextBox 33">
            <a:extLst>
              <a:ext uri="{FF2B5EF4-FFF2-40B4-BE49-F238E27FC236}">
                <a16:creationId xmlns:a16="http://schemas.microsoft.com/office/drawing/2014/main" id="{9AA15703-D5A0-48A7-6BEA-C5EE5675BCCC}"/>
              </a:ext>
            </a:extLst>
          </p:cNvPr>
          <p:cNvSpPr txBox="1"/>
          <p:nvPr/>
        </p:nvSpPr>
        <p:spPr>
          <a:xfrm rot="21008127">
            <a:off x="1426970" y="4078921"/>
            <a:ext cx="5839657" cy="129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9"/>
              </a:lnSpc>
            </a:pPr>
            <a:r>
              <a:rPr lang="vi-VN" sz="8499">
                <a:solidFill>
                  <a:srgbClr val="000000"/>
                </a:solidFill>
                <a:latin typeface="Consolas" panose="020B0609020204030204" pitchFamily="49" charset="0"/>
              </a:rPr>
              <a:t>Outline</a:t>
            </a:r>
            <a:endParaRPr lang="en-US" sz="8499">
              <a:solidFill>
                <a:srgbClr val="000000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62" name="Group 9">
            <a:extLst>
              <a:ext uri="{FF2B5EF4-FFF2-40B4-BE49-F238E27FC236}">
                <a16:creationId xmlns:a16="http://schemas.microsoft.com/office/drawing/2014/main" id="{55B275B1-9E09-7072-29E3-77C1672D5A4D}"/>
              </a:ext>
            </a:extLst>
          </p:cNvPr>
          <p:cNvGrpSpPr/>
          <p:nvPr/>
        </p:nvGrpSpPr>
        <p:grpSpPr>
          <a:xfrm>
            <a:off x="10134600" y="607293"/>
            <a:ext cx="6656613" cy="1794398"/>
            <a:chOff x="0" y="0"/>
            <a:chExt cx="8875485" cy="2392530"/>
          </a:xfrm>
        </p:grpSpPr>
        <p:pic>
          <p:nvPicPr>
            <p:cNvPr id="63" name="Picture 10">
              <a:extLst>
                <a:ext uri="{FF2B5EF4-FFF2-40B4-BE49-F238E27FC236}">
                  <a16:creationId xmlns:a16="http://schemas.microsoft.com/office/drawing/2014/main" id="{AE6BCAC7-F121-D42B-D47F-025B00377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E7A643D2-81D1-9061-9704-42E856A70105}"/>
                </a:ext>
              </a:extLst>
            </p:cNvPr>
            <p:cNvSpPr txBox="1"/>
            <p:nvPr/>
          </p:nvSpPr>
          <p:spPr>
            <a:xfrm>
              <a:off x="652090" y="650165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01</a:t>
              </a:r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6BE91D3C-9ACC-617F-17CA-E6A5D9A1CEC1}"/>
                </a:ext>
              </a:extLst>
            </p:cNvPr>
            <p:cNvSpPr txBox="1"/>
            <p:nvPr/>
          </p:nvSpPr>
          <p:spPr>
            <a:xfrm>
              <a:off x="3205919" y="782761"/>
              <a:ext cx="5669566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Các bước tiến hành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66" name="Group 17">
            <a:extLst>
              <a:ext uri="{FF2B5EF4-FFF2-40B4-BE49-F238E27FC236}">
                <a16:creationId xmlns:a16="http://schemas.microsoft.com/office/drawing/2014/main" id="{72DC7A16-AD37-28E1-0EDA-8C727BFCA54F}"/>
              </a:ext>
            </a:extLst>
          </p:cNvPr>
          <p:cNvGrpSpPr/>
          <p:nvPr/>
        </p:nvGrpSpPr>
        <p:grpSpPr>
          <a:xfrm>
            <a:off x="10134600" y="2601589"/>
            <a:ext cx="7044706" cy="1794398"/>
            <a:chOff x="0" y="0"/>
            <a:chExt cx="9127600" cy="2392530"/>
          </a:xfrm>
        </p:grpSpPr>
        <p:pic>
          <p:nvPicPr>
            <p:cNvPr id="67" name="Picture 18">
              <a:extLst>
                <a:ext uri="{FF2B5EF4-FFF2-40B4-BE49-F238E27FC236}">
                  <a16:creationId xmlns:a16="http://schemas.microsoft.com/office/drawing/2014/main" id="{9E4E4CE8-4B2F-BA11-B840-EC0F67D6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68" name="TextBox 19">
              <a:extLst>
                <a:ext uri="{FF2B5EF4-FFF2-40B4-BE49-F238E27FC236}">
                  <a16:creationId xmlns:a16="http://schemas.microsoft.com/office/drawing/2014/main" id="{4A23D5E1-9275-D4AB-C3E5-52DE1A2588F5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69" name="TextBox 20">
              <a:extLst>
                <a:ext uri="{FF2B5EF4-FFF2-40B4-BE49-F238E27FC236}">
                  <a16:creationId xmlns:a16="http://schemas.microsoft.com/office/drawing/2014/main" id="{CDD57CAA-6B62-60A8-407C-8CC3B87FC1BE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70" name="Group 13">
            <a:extLst>
              <a:ext uri="{FF2B5EF4-FFF2-40B4-BE49-F238E27FC236}">
                <a16:creationId xmlns:a16="http://schemas.microsoft.com/office/drawing/2014/main" id="{8924829C-53C9-FAD0-0F13-F25982D91770}"/>
              </a:ext>
            </a:extLst>
          </p:cNvPr>
          <p:cNvGrpSpPr/>
          <p:nvPr/>
        </p:nvGrpSpPr>
        <p:grpSpPr>
          <a:xfrm>
            <a:off x="10134600" y="4513682"/>
            <a:ext cx="6820996" cy="1794398"/>
            <a:chOff x="0" y="0"/>
            <a:chExt cx="9094662" cy="2392530"/>
          </a:xfrm>
        </p:grpSpPr>
        <p:pic>
          <p:nvPicPr>
            <p:cNvPr id="71" name="Picture 14">
              <a:extLst>
                <a:ext uri="{FF2B5EF4-FFF2-40B4-BE49-F238E27FC236}">
                  <a16:creationId xmlns:a16="http://schemas.microsoft.com/office/drawing/2014/main" id="{4F1C6F12-66F8-D263-6966-81588C12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72" name="TextBox 15">
              <a:extLst>
                <a:ext uri="{FF2B5EF4-FFF2-40B4-BE49-F238E27FC236}">
                  <a16:creationId xmlns:a16="http://schemas.microsoft.com/office/drawing/2014/main" id="{BE5006DB-642E-8170-DDDC-3A2D646EC5E4}"/>
                </a:ext>
              </a:extLst>
            </p:cNvPr>
            <p:cNvSpPr txBox="1"/>
            <p:nvPr/>
          </p:nvSpPr>
          <p:spPr>
            <a:xfrm>
              <a:off x="652090" y="63697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03</a:t>
              </a:r>
            </a:p>
          </p:txBody>
        </p:sp>
        <p:sp>
          <p:nvSpPr>
            <p:cNvPr id="73" name="TextBox 16">
              <a:extLst>
                <a:ext uri="{FF2B5EF4-FFF2-40B4-BE49-F238E27FC236}">
                  <a16:creationId xmlns:a16="http://schemas.microsoft.com/office/drawing/2014/main" id="{B9D699C9-3113-F373-5074-8502F8A52ADA}"/>
                </a:ext>
              </a:extLst>
            </p:cNvPr>
            <p:cNvSpPr txBox="1"/>
            <p:nvPr/>
          </p:nvSpPr>
          <p:spPr>
            <a:xfrm>
              <a:off x="3205919" y="683688"/>
              <a:ext cx="5888743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Kết quả thực hiện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74" name="Group 21">
            <a:extLst>
              <a:ext uri="{FF2B5EF4-FFF2-40B4-BE49-F238E27FC236}">
                <a16:creationId xmlns:a16="http://schemas.microsoft.com/office/drawing/2014/main" id="{F6C09D8F-D1D9-FB65-02C8-BDA340D93AAC}"/>
              </a:ext>
            </a:extLst>
          </p:cNvPr>
          <p:cNvGrpSpPr/>
          <p:nvPr/>
        </p:nvGrpSpPr>
        <p:grpSpPr>
          <a:xfrm>
            <a:off x="10134600" y="6373098"/>
            <a:ext cx="6820995" cy="1794398"/>
            <a:chOff x="0" y="0"/>
            <a:chExt cx="9094661" cy="2392530"/>
          </a:xfrm>
        </p:grpSpPr>
        <p:pic>
          <p:nvPicPr>
            <p:cNvPr id="75" name="Picture 22">
              <a:extLst>
                <a:ext uri="{FF2B5EF4-FFF2-40B4-BE49-F238E27FC236}">
                  <a16:creationId xmlns:a16="http://schemas.microsoft.com/office/drawing/2014/main" id="{F28B314B-5B7C-447C-4474-867919DED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76" name="TextBox 23">
              <a:extLst>
                <a:ext uri="{FF2B5EF4-FFF2-40B4-BE49-F238E27FC236}">
                  <a16:creationId xmlns:a16="http://schemas.microsoft.com/office/drawing/2014/main" id="{BFCCDEE0-5C5D-7A74-0B3D-48BDA465E10A}"/>
                </a:ext>
              </a:extLst>
            </p:cNvPr>
            <p:cNvSpPr txBox="1"/>
            <p:nvPr/>
          </p:nvSpPr>
          <p:spPr>
            <a:xfrm>
              <a:off x="652090" y="650165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04</a:t>
              </a:r>
            </a:p>
          </p:txBody>
        </p:sp>
        <p:sp>
          <p:nvSpPr>
            <p:cNvPr id="77" name="TextBox 24">
              <a:extLst>
                <a:ext uri="{FF2B5EF4-FFF2-40B4-BE49-F238E27FC236}">
                  <a16:creationId xmlns:a16="http://schemas.microsoft.com/office/drawing/2014/main" id="{EC7A06C6-2DF3-A640-2A47-6182F6B3F696}"/>
                </a:ext>
              </a:extLst>
            </p:cNvPr>
            <p:cNvSpPr txBox="1"/>
            <p:nvPr/>
          </p:nvSpPr>
          <p:spPr>
            <a:xfrm>
              <a:off x="3205919" y="650165"/>
              <a:ext cx="5888742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Nhận xét kết quả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ardrop 35">
            <a:extLst>
              <a:ext uri="{FF2B5EF4-FFF2-40B4-BE49-F238E27FC236}">
                <a16:creationId xmlns:a16="http://schemas.microsoft.com/office/drawing/2014/main" id="{5694CA99-97D1-68C2-AABE-32F267A7F105}"/>
              </a:ext>
            </a:extLst>
          </p:cNvPr>
          <p:cNvSpPr/>
          <p:nvPr/>
        </p:nvSpPr>
        <p:spPr>
          <a:xfrm rot="18805460">
            <a:off x="10043068" y="779899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ed Rectangle 51">
            <a:extLst>
              <a:ext uri="{FF2B5EF4-FFF2-40B4-BE49-F238E27FC236}">
                <a16:creationId xmlns:a16="http://schemas.microsoft.com/office/drawing/2014/main" id="{B9524BF5-E0D8-A828-3D0B-8769ADC533EF}"/>
              </a:ext>
            </a:extLst>
          </p:cNvPr>
          <p:cNvSpPr/>
          <p:nvPr/>
        </p:nvSpPr>
        <p:spPr>
          <a:xfrm rot="16200000" flipH="1">
            <a:off x="10156568" y="7790397"/>
            <a:ext cx="532820" cy="74189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Teardrop 34">
            <a:extLst>
              <a:ext uri="{FF2B5EF4-FFF2-40B4-BE49-F238E27FC236}">
                <a16:creationId xmlns:a16="http://schemas.microsoft.com/office/drawing/2014/main" id="{E670E2CE-5D04-31F7-026B-F74C01D85669}"/>
              </a:ext>
            </a:extLst>
          </p:cNvPr>
          <p:cNvSpPr/>
          <p:nvPr/>
        </p:nvSpPr>
        <p:spPr>
          <a:xfrm rot="18907487">
            <a:off x="4030087" y="7921204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329" y="-38756"/>
            <a:ext cx="2501536" cy="23969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61001" y="7343728"/>
            <a:ext cx="3026998" cy="2900415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FCF51C-998B-C9B8-F18C-EF070D496C31}"/>
              </a:ext>
            </a:extLst>
          </p:cNvPr>
          <p:cNvGrpSpPr/>
          <p:nvPr/>
        </p:nvGrpSpPr>
        <p:grpSpPr>
          <a:xfrm>
            <a:off x="5867598" y="2768590"/>
            <a:ext cx="3012806" cy="2886375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598787F6-F9C8-D638-41BF-4CA178060F78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71">
              <a:extLst>
                <a:ext uri="{FF2B5EF4-FFF2-40B4-BE49-F238E27FC236}">
                  <a16:creationId xmlns:a16="http://schemas.microsoft.com/office/drawing/2014/main" id="{3202C8E8-870D-D465-FBA3-E58AC7D7DCE4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71">
              <a:extLst>
                <a:ext uri="{FF2B5EF4-FFF2-40B4-BE49-F238E27FC236}">
                  <a16:creationId xmlns:a16="http://schemas.microsoft.com/office/drawing/2014/main" id="{0C60525B-6D1B-8E7C-2BCB-BD3600D34ABF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5D352-6BF1-BC2C-F3EA-77F495499126}"/>
              </a:ext>
            </a:extLst>
          </p:cNvPr>
          <p:cNvGrpSpPr/>
          <p:nvPr/>
        </p:nvGrpSpPr>
        <p:grpSpPr>
          <a:xfrm rot="10800000">
            <a:off x="2896188" y="3928721"/>
            <a:ext cx="3048757" cy="3713113"/>
            <a:chOff x="3663600" y="1841546"/>
            <a:chExt cx="2493233" cy="3713113"/>
          </a:xfrm>
          <a:solidFill>
            <a:schemeClr val="bg1">
              <a:lumMod val="65000"/>
            </a:schemeClr>
          </a:solidFill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5295C92C-AC75-959C-DA54-8DCECD75C8E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E8C8C2"/>
                </a:highlight>
              </a:endParaRPr>
            </a:p>
          </p:txBody>
        </p:sp>
        <p:sp>
          <p:nvSpPr>
            <p:cNvPr id="11" name="직사각형 71">
              <a:extLst>
                <a:ext uri="{FF2B5EF4-FFF2-40B4-BE49-F238E27FC236}">
                  <a16:creationId xmlns:a16="http://schemas.microsoft.com/office/drawing/2014/main" id="{55A26F6F-5C9C-8828-BCE0-6600F858E852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  <p:sp>
          <p:nvSpPr>
            <p:cNvPr id="12" name="직사각형 71">
              <a:extLst>
                <a:ext uri="{FF2B5EF4-FFF2-40B4-BE49-F238E27FC236}">
                  <a16:creationId xmlns:a16="http://schemas.microsoft.com/office/drawing/2014/main" id="{2F0204AD-EBDD-C850-62A8-C0BE1CDC7E3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645A7-6E81-03BB-EE40-9B523835F18D}"/>
              </a:ext>
            </a:extLst>
          </p:cNvPr>
          <p:cNvGrpSpPr/>
          <p:nvPr/>
        </p:nvGrpSpPr>
        <p:grpSpPr>
          <a:xfrm rot="10800000">
            <a:off x="8816983" y="4246712"/>
            <a:ext cx="3247060" cy="3322699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3B709F8C-A941-957D-CE14-A5114D1AD9E4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65E0B2D0-0646-CE31-03BD-27373906518F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33B78591-33C9-B5E8-721F-ACDABE87AA8F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5741EC-6F44-7C53-60A5-F3E4F531EDEC}"/>
              </a:ext>
            </a:extLst>
          </p:cNvPr>
          <p:cNvGrpSpPr/>
          <p:nvPr/>
        </p:nvGrpSpPr>
        <p:grpSpPr>
          <a:xfrm>
            <a:off x="11983629" y="2743049"/>
            <a:ext cx="3132235" cy="4323533"/>
            <a:chOff x="3663600" y="1841546"/>
            <a:chExt cx="2493233" cy="3713112"/>
          </a:xfrm>
          <a:solidFill>
            <a:schemeClr val="bg1">
              <a:lumMod val="65000"/>
            </a:schemeClr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2E13B2F7-FCE3-C2EC-0DE7-66C2A615C92D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71">
              <a:extLst>
                <a:ext uri="{FF2B5EF4-FFF2-40B4-BE49-F238E27FC236}">
                  <a16:creationId xmlns:a16="http://schemas.microsoft.com/office/drawing/2014/main" id="{CB380F1F-E75F-4750-99F3-F6051EF7AFA7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직사각형 71">
              <a:extLst>
                <a:ext uri="{FF2B5EF4-FFF2-40B4-BE49-F238E27FC236}">
                  <a16:creationId xmlns:a16="http://schemas.microsoft.com/office/drawing/2014/main" id="{D36B20E4-2224-50AD-60E0-504B522ADAD3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ardrop 22">
            <a:extLst>
              <a:ext uri="{FF2B5EF4-FFF2-40B4-BE49-F238E27FC236}">
                <a16:creationId xmlns:a16="http://schemas.microsoft.com/office/drawing/2014/main" id="{B4799937-966C-DD6B-B99F-B890C5CDE6F9}"/>
              </a:ext>
            </a:extLst>
          </p:cNvPr>
          <p:cNvSpPr/>
          <p:nvPr/>
        </p:nvSpPr>
        <p:spPr>
          <a:xfrm rot="8100000">
            <a:off x="6891266" y="166374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E7FE5333-137C-4B14-977B-DC7A7E675AD3}"/>
              </a:ext>
            </a:extLst>
          </p:cNvPr>
          <p:cNvSpPr/>
          <p:nvPr/>
        </p:nvSpPr>
        <p:spPr>
          <a:xfrm rot="8100000">
            <a:off x="13156843" y="166374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7535855-3869-DC94-D004-DD030BF7743D}"/>
              </a:ext>
            </a:extLst>
          </p:cNvPr>
          <p:cNvSpPr txBox="1">
            <a:spLocks/>
          </p:cNvSpPr>
          <p:nvPr/>
        </p:nvSpPr>
        <p:spPr>
          <a:xfrm>
            <a:off x="1791850" y="2915425"/>
            <a:ext cx="2365215" cy="83390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50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ĐỌC DỮ LIỆU ĐẦU VÀO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33D2A02-FC7E-690E-9461-7ACCC8ABD771}"/>
              </a:ext>
            </a:extLst>
          </p:cNvPr>
          <p:cNvSpPr/>
          <p:nvPr/>
        </p:nvSpPr>
        <p:spPr>
          <a:xfrm rot="10800000">
            <a:off x="14922150" y="711304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794307-CFEE-C696-5837-209253EF37EF}"/>
              </a:ext>
            </a:extLst>
          </p:cNvPr>
          <p:cNvSpPr txBox="1"/>
          <p:nvPr/>
        </p:nvSpPr>
        <p:spPr>
          <a:xfrm>
            <a:off x="3078916" y="6010713"/>
            <a:ext cx="268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CHỌN VÙNG TÍN HIỆU ỔN ĐỊNH ĐỂ XỬ LÝ</a:t>
            </a:r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BA3885-C29A-92CA-AEB7-1DC38B303CE6}"/>
              </a:ext>
            </a:extLst>
          </p:cNvPr>
          <p:cNvSpPr txBox="1"/>
          <p:nvPr/>
        </p:nvSpPr>
        <p:spPr>
          <a:xfrm>
            <a:off x="5940833" y="3387486"/>
            <a:ext cx="288026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XÂY DỰNG VECTOR ĐẶC TRƯNG</a:t>
            </a:r>
            <a:r>
              <a:rPr lang="vi-VN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CÁC ÂM</a:t>
            </a:r>
          </a:p>
          <a:p>
            <a:pPr algn="ctr"/>
            <a:r>
              <a:rPr lang="vi-VN" altLang="ko-KR" sz="2000" b="1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 FFT)</a:t>
            </a:r>
            <a:endParaRPr lang="ko-KR" altLang="en-US" sz="2000" b="1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14B6B3-75CF-895E-07B9-58C54B4129CC}"/>
              </a:ext>
            </a:extLst>
          </p:cNvPr>
          <p:cNvSpPr txBox="1"/>
          <p:nvPr/>
        </p:nvSpPr>
        <p:spPr>
          <a:xfrm>
            <a:off x="9117005" y="5887386"/>
            <a:ext cx="2611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TÍNH VECTOR ĐẶC TRƯNG CỦA FILE CẦN NHẬN DẠNG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2B36E-CAB4-595E-6663-F62A32CDD3E4}"/>
              </a:ext>
            </a:extLst>
          </p:cNvPr>
          <p:cNvSpPr txBox="1"/>
          <p:nvPr/>
        </p:nvSpPr>
        <p:spPr>
          <a:xfrm>
            <a:off x="12099143" y="3344507"/>
            <a:ext cx="279116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ĐƯA RA QUYẾT</a:t>
            </a:r>
            <a:r>
              <a:rPr lang="vi-VN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ĐỊNH</a:t>
            </a:r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DỰA TRÊN SO SÁNH VỚI VECTOR ĐẶC TRƯNG</a:t>
            </a:r>
            <a:endParaRPr lang="ko-KR" altLang="en-US" sz="25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1" name="Donut 24">
            <a:extLst>
              <a:ext uri="{FF2B5EF4-FFF2-40B4-BE49-F238E27FC236}">
                <a16:creationId xmlns:a16="http://schemas.microsoft.com/office/drawing/2014/main" id="{BDCB019B-0B50-1D52-47F0-0C0F4C9FE283}"/>
              </a:ext>
            </a:extLst>
          </p:cNvPr>
          <p:cNvSpPr/>
          <p:nvPr/>
        </p:nvSpPr>
        <p:spPr>
          <a:xfrm>
            <a:off x="13296337" y="1823081"/>
            <a:ext cx="480831" cy="5018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B3C3708C-56AC-4D8C-2142-8C5696896D2D}"/>
              </a:ext>
            </a:extLst>
          </p:cNvPr>
          <p:cNvSpPr>
            <a:spLocks noChangeAspect="1"/>
          </p:cNvSpPr>
          <p:nvPr/>
        </p:nvSpPr>
        <p:spPr>
          <a:xfrm>
            <a:off x="4171531" y="8018731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54548390-75B9-C0B2-86F0-80AE607E07DB}"/>
              </a:ext>
            </a:extLst>
          </p:cNvPr>
          <p:cNvSpPr/>
          <p:nvPr/>
        </p:nvSpPr>
        <p:spPr>
          <a:xfrm>
            <a:off x="7123227" y="1823081"/>
            <a:ext cx="295898" cy="561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13A5547-5623-4CEB-F087-EE49C9790D34}"/>
              </a:ext>
            </a:extLst>
          </p:cNvPr>
          <p:cNvSpPr/>
          <p:nvPr/>
        </p:nvSpPr>
        <p:spPr>
          <a:xfrm>
            <a:off x="2796397" y="367368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EDD7E2D0-E03E-2C09-954A-8AD3FAF26C3C}"/>
              </a:ext>
            </a:extLst>
          </p:cNvPr>
          <p:cNvGrpSpPr/>
          <p:nvPr/>
        </p:nvGrpSpPr>
        <p:grpSpPr>
          <a:xfrm>
            <a:off x="902652" y="8366"/>
            <a:ext cx="6773584" cy="1794398"/>
            <a:chOff x="0" y="0"/>
            <a:chExt cx="8875485" cy="2392530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220C249-1CFD-7913-4A68-BF53418E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8" cy="2392530"/>
            </a:xfrm>
            <a:prstGeom prst="rect">
              <a:avLst/>
            </a:prstGeom>
          </p:spPr>
        </p:pic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D40C811E-E9ED-79D8-0E23-1C1BAF2B3537}"/>
                </a:ext>
              </a:extLst>
            </p:cNvPr>
            <p:cNvSpPr txBox="1"/>
            <p:nvPr/>
          </p:nvSpPr>
          <p:spPr>
            <a:xfrm>
              <a:off x="652090" y="650165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01</a:t>
              </a:r>
            </a:p>
          </p:txBody>
        </p: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9CE84A25-45EC-BCCC-31D0-E3DE01D3DE75}"/>
                </a:ext>
              </a:extLst>
            </p:cNvPr>
            <p:cNvSpPr txBox="1"/>
            <p:nvPr/>
          </p:nvSpPr>
          <p:spPr>
            <a:xfrm>
              <a:off x="3205919" y="782761"/>
              <a:ext cx="5669566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Các bước tiến hành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F07C8C-056A-81A0-062A-0972982A026B}"/>
              </a:ext>
            </a:extLst>
          </p:cNvPr>
          <p:cNvSpPr txBox="1"/>
          <p:nvPr/>
        </p:nvSpPr>
        <p:spPr>
          <a:xfrm>
            <a:off x="13683142" y="7543951"/>
            <a:ext cx="2916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VẼ ĐỒ THỊ VÀ XUẤT KẾT QUẢ</a:t>
            </a:r>
            <a:endParaRPr lang="ko-KR" altLang="en-US" sz="25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  <p:bldP spid="35" grpId="0" animBg="1"/>
      <p:bldP spid="23" grpId="0" animBg="1"/>
      <p:bldP spid="24" grpId="0" animBg="1"/>
      <p:bldP spid="25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">
            <a:extLst>
              <a:ext uri="{FF2B5EF4-FFF2-40B4-BE49-F238E27FC236}">
                <a16:creationId xmlns:a16="http://schemas.microsoft.com/office/drawing/2014/main" id="{5824F81A-F161-D26A-DED1-C01C5030B3F5}"/>
              </a:ext>
            </a:extLst>
          </p:cNvPr>
          <p:cNvGrpSpPr/>
          <p:nvPr/>
        </p:nvGrpSpPr>
        <p:grpSpPr>
          <a:xfrm>
            <a:off x="5154885" y="-233632"/>
            <a:ext cx="8003785" cy="3396712"/>
            <a:chOff x="0" y="0"/>
            <a:chExt cx="10671714" cy="452894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12495EB-7C4A-4D3D-670D-5613A99A1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784" t="14673" r="2087" b="54814"/>
            <a:stretch>
              <a:fillRect/>
            </a:stretch>
          </p:blipFill>
          <p:spPr>
            <a:xfrm rot="-78066">
              <a:off x="1340288" y="1203407"/>
              <a:ext cx="8420231" cy="2278268"/>
            </a:xfrm>
            <a:prstGeom prst="rect">
              <a:avLst/>
            </a:prstGeom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28FFB64D-DE10-6E82-2966-9DA1DBF34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3029350">
              <a:off x="7756171" y="893672"/>
              <a:ext cx="2940223" cy="1322380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60C16DCC-EAF7-78DD-27DF-A8593F68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2700000">
              <a:off x="36946" y="2360701"/>
              <a:ext cx="2940223" cy="132238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13F2C8D-945A-E3DF-D597-3312A20AFA3C}"/>
              </a:ext>
            </a:extLst>
          </p:cNvPr>
          <p:cNvSpPr txBox="1"/>
          <p:nvPr/>
        </p:nvSpPr>
        <p:spPr>
          <a:xfrm>
            <a:off x="4745687" y="713461"/>
            <a:ext cx="9144000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1759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Josefin Sans Bold Bold"/>
              </a:rPr>
              <a:t>MY TEAM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6C17A0CC-8A48-B78B-3B4B-C4A64FF7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1745" y="1077616"/>
            <a:ext cx="2270235" cy="2014318"/>
          </a:xfrm>
          <a:prstGeom prst="rect">
            <a:avLst/>
          </a:prstGeom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09D094E7-8E58-6D2B-6670-0175607321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36536" y="342900"/>
            <a:ext cx="918025" cy="2576913"/>
          </a:xfrm>
          <a:prstGeom prst="rect">
            <a:avLst/>
          </a:prstGeom>
        </p:spPr>
      </p:pic>
      <p:sp>
        <p:nvSpPr>
          <p:cNvPr id="29" name="Freeform 17">
            <a:extLst>
              <a:ext uri="{FF2B5EF4-FFF2-40B4-BE49-F238E27FC236}">
                <a16:creationId xmlns:a16="http://schemas.microsoft.com/office/drawing/2014/main" id="{1996E01B-3164-6196-5387-E02D6EE58034}"/>
              </a:ext>
            </a:extLst>
          </p:cNvPr>
          <p:cNvSpPr/>
          <p:nvPr/>
        </p:nvSpPr>
        <p:spPr>
          <a:xfrm>
            <a:off x="14401800" y="3625521"/>
            <a:ext cx="3105523" cy="3105516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37947097-EAD6-56E9-E432-08A691267463}"/>
              </a:ext>
            </a:extLst>
          </p:cNvPr>
          <p:cNvSpPr/>
          <p:nvPr/>
        </p:nvSpPr>
        <p:spPr>
          <a:xfrm>
            <a:off x="14401801" y="3663931"/>
            <a:ext cx="3105522" cy="2959137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>
            <a:blip r:embed="rId8"/>
            <a:stretch>
              <a:fillRect l="-44453" r="-48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5A742A82-2A22-93FD-9170-6A850D140280}"/>
              </a:ext>
            </a:extLst>
          </p:cNvPr>
          <p:cNvGrpSpPr>
            <a:grpSpLocks noChangeAspect="1"/>
          </p:cNvGrpSpPr>
          <p:nvPr/>
        </p:nvGrpSpPr>
        <p:grpSpPr>
          <a:xfrm>
            <a:off x="1177649" y="3625521"/>
            <a:ext cx="3180055" cy="3167633"/>
            <a:chOff x="0" y="0"/>
            <a:chExt cx="6502400" cy="6477000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DF9B03A-F327-4237-BC32-83393389D3DE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4999" r="223" b="-24999"/>
              </a:stretch>
            </a:blipFill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D6357375-6EFB-913F-E264-20782C17E167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1" name="Group 12">
            <a:extLst>
              <a:ext uri="{FF2B5EF4-FFF2-40B4-BE49-F238E27FC236}">
                <a16:creationId xmlns:a16="http://schemas.microsoft.com/office/drawing/2014/main" id="{807F28C5-B91B-A15F-96CF-5DC1F6EF9488}"/>
              </a:ext>
            </a:extLst>
          </p:cNvPr>
          <p:cNvGrpSpPr>
            <a:grpSpLocks noChangeAspect="1"/>
          </p:cNvGrpSpPr>
          <p:nvPr/>
        </p:nvGrpSpPr>
        <p:grpSpPr>
          <a:xfrm>
            <a:off x="5542042" y="3657930"/>
            <a:ext cx="3180055" cy="3167633"/>
            <a:chOff x="0" y="0"/>
            <a:chExt cx="6502400" cy="6477000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50F7184D-93F0-B319-A6DA-3ECEC26DE679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572" r="-24572"/>
              </a:stretch>
            </a:blipFill>
          </p:spPr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6F3399D1-F935-0C39-A827-FD56D4596750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id="{3C6906F7-02AA-6A8E-077A-C7AA479F3B36}"/>
              </a:ext>
            </a:extLst>
          </p:cNvPr>
          <p:cNvGrpSpPr>
            <a:grpSpLocks noChangeAspect="1"/>
          </p:cNvGrpSpPr>
          <p:nvPr/>
        </p:nvGrpSpPr>
        <p:grpSpPr>
          <a:xfrm>
            <a:off x="10043463" y="3634223"/>
            <a:ext cx="3180055" cy="3167633"/>
            <a:chOff x="0" y="0"/>
            <a:chExt cx="6502400" cy="6477000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474DA34-20B2-FFEC-D1F7-8A34623443AF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24665" r="-24665"/>
              </a:stretch>
            </a:blipFill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2B936D7-5581-7361-E1D2-49FB829FB1D9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7" name="Picture 3">
            <a:extLst>
              <a:ext uri="{FF2B5EF4-FFF2-40B4-BE49-F238E27FC236}">
                <a16:creationId xmlns:a16="http://schemas.microsoft.com/office/drawing/2014/main" id="{B9650E2A-7859-E79F-2FAB-DA2D8AAA308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788375">
            <a:off x="16729564" y="3203251"/>
            <a:ext cx="635583" cy="705224"/>
          </a:xfrm>
          <a:prstGeom prst="rect">
            <a:avLst/>
          </a:prstGeom>
        </p:spPr>
      </p:pic>
      <p:sp>
        <p:nvSpPr>
          <p:cNvPr id="49" name="TextBox 18">
            <a:extLst>
              <a:ext uri="{FF2B5EF4-FFF2-40B4-BE49-F238E27FC236}">
                <a16:creationId xmlns:a16="http://schemas.microsoft.com/office/drawing/2014/main" id="{BED151E9-680D-F630-0579-649BF3A07D46}"/>
              </a:ext>
            </a:extLst>
          </p:cNvPr>
          <p:cNvSpPr txBox="1"/>
          <p:nvPr/>
        </p:nvSpPr>
        <p:spPr>
          <a:xfrm>
            <a:off x="970988" y="6795855"/>
            <a:ext cx="3394891" cy="6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vi-VN" sz="2600" b="1">
                <a:solidFill>
                  <a:schemeClr val="accent1">
                    <a:lumMod val="50000"/>
                  </a:schemeClr>
                </a:solidFill>
                <a:latin typeface="Josefin Sans Bold Bold"/>
              </a:rPr>
              <a:t>Phạm Trung Nguyên</a:t>
            </a:r>
            <a:endParaRPr lang="en-US" sz="2600" b="1">
              <a:solidFill>
                <a:schemeClr val="accent1">
                  <a:lumMod val="50000"/>
                </a:schemeClr>
              </a:solidFill>
              <a:latin typeface="Baguet Script" panose="020B0604020202020204" pitchFamily="2" charset="0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98C7FD1B-FC3D-0DBA-D6E3-E19E28686D10}"/>
              </a:ext>
            </a:extLst>
          </p:cNvPr>
          <p:cNvSpPr txBox="1"/>
          <p:nvPr/>
        </p:nvSpPr>
        <p:spPr>
          <a:xfrm>
            <a:off x="6028138" y="6795854"/>
            <a:ext cx="3394891" cy="6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vi-VN" sz="2600" b="1">
                <a:solidFill>
                  <a:schemeClr val="accent1">
                    <a:lumMod val="50000"/>
                  </a:schemeClr>
                </a:solidFill>
                <a:latin typeface="Josefin Sans Bold Bold"/>
              </a:rPr>
              <a:t>Hoàng Đức Vinh</a:t>
            </a:r>
            <a:endParaRPr lang="en-US" sz="2600" b="1">
              <a:solidFill>
                <a:schemeClr val="accent1">
                  <a:lumMod val="50000"/>
                </a:schemeClr>
              </a:solidFill>
              <a:latin typeface="Baguet Script" panose="020B0604020202020204" pitchFamily="2" charset="0"/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6358BDE0-2FC2-5F70-38C1-4123D5C3626F}"/>
              </a:ext>
            </a:extLst>
          </p:cNvPr>
          <p:cNvSpPr txBox="1"/>
          <p:nvPr/>
        </p:nvSpPr>
        <p:spPr>
          <a:xfrm>
            <a:off x="10168238" y="6770019"/>
            <a:ext cx="3394891" cy="6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vi-VN" sz="2600" b="1">
                <a:solidFill>
                  <a:schemeClr val="accent1">
                    <a:lumMod val="50000"/>
                  </a:schemeClr>
                </a:solidFill>
                <a:latin typeface="Josefin Sans Bold Bold"/>
              </a:rPr>
              <a:t>Nguyễn Hoàng Mỹ</a:t>
            </a:r>
            <a:endParaRPr lang="en-US" sz="2600" b="1">
              <a:solidFill>
                <a:schemeClr val="accent1">
                  <a:lumMod val="50000"/>
                </a:schemeClr>
              </a:solidFill>
              <a:latin typeface="Baguet Script" panose="020B0604020202020204" pitchFamily="2" charset="0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D1F09B02-FC89-8927-7272-D361DCEA9D1C}"/>
              </a:ext>
            </a:extLst>
          </p:cNvPr>
          <p:cNvSpPr txBox="1"/>
          <p:nvPr/>
        </p:nvSpPr>
        <p:spPr>
          <a:xfrm>
            <a:off x="14308338" y="6795853"/>
            <a:ext cx="3674862" cy="6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vi-VN" sz="2600" b="1">
                <a:solidFill>
                  <a:schemeClr val="tx2">
                    <a:lumMod val="50000"/>
                  </a:schemeClr>
                </a:solidFill>
                <a:latin typeface="Josefin Sans Bold Bold"/>
              </a:rPr>
              <a:t>Nguyễn Đình Thúy Vy</a:t>
            </a:r>
            <a:endParaRPr lang="en-US" sz="2600" b="1">
              <a:solidFill>
                <a:schemeClr val="tx2">
                  <a:lumMod val="50000"/>
                </a:schemeClr>
              </a:solidFill>
              <a:latin typeface="Baguet Script" panose="020B06040202020202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A1A45253-6081-9BCF-B7F4-1314DD950944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354B0A1B-BB2F-F453-12EC-90CB83B1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6C4224B4-DA99-349E-FADE-1A1988795C47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A4411C14-AA5B-E53D-D343-2F8355CD8BFB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66961B-6D65-A282-380D-9D11B275A99E}"/>
              </a:ext>
            </a:extLst>
          </p:cNvPr>
          <p:cNvSpPr txBox="1"/>
          <p:nvPr/>
        </p:nvSpPr>
        <p:spPr>
          <a:xfrm>
            <a:off x="-533400" y="1861990"/>
            <a:ext cx="10640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Thuật toán phân đoạn Voice/Silince  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F3AA8A1-393E-6A14-7BD1-ABAE6B1B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54078"/>
            <a:ext cx="14020799" cy="70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99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85401C-5B99-1338-8FBF-B9EFEAFDED06}"/>
              </a:ext>
            </a:extLst>
          </p:cNvPr>
          <p:cNvSpPr txBox="1"/>
          <p:nvPr/>
        </p:nvSpPr>
        <p:spPr>
          <a:xfrm>
            <a:off x="0" y="1812615"/>
            <a:ext cx="10640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Hình ảnh minh họa cho các bước của thuật toán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A1A45253-6081-9BCF-B7F4-1314DD950944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354B0A1B-BB2F-F453-12EC-90CB83B1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6C4224B4-DA99-349E-FADE-1A1988795C47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A4411C14-AA5B-E53D-D343-2F8355CD8BFB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8C300E-26DE-C48E-6E20-445303A54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6511" y="3642271"/>
            <a:ext cx="12475021" cy="217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A517B-FDCA-6691-85EC-ADDA7102011B}"/>
              </a:ext>
            </a:extLst>
          </p:cNvPr>
          <p:cNvSpPr txBox="1"/>
          <p:nvPr/>
        </p:nvSpPr>
        <p:spPr>
          <a:xfrm>
            <a:off x="2126214" y="2746430"/>
            <a:ext cx="10640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Bước 1 : Phân đoạn nguyên âm của file tín hiệu đầu vào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1D147-32C3-208F-54E4-863B83D1C0F1}"/>
              </a:ext>
            </a:extLst>
          </p:cNvPr>
          <p:cNvSpPr txBox="1"/>
          <p:nvPr/>
        </p:nvSpPr>
        <p:spPr>
          <a:xfrm>
            <a:off x="2502956" y="6308208"/>
            <a:ext cx="1313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Bước 2: Chia phần nguyên âm thành 3 phần bằng nhau và đoạn chính giữa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0ED03-7BD5-46E5-D4AE-2E060516CC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0677" y="7323604"/>
            <a:ext cx="12479321" cy="21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A1A45253-6081-9BCF-B7F4-1314DD950944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354B0A1B-BB2F-F453-12EC-90CB83B1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6C4224B4-DA99-349E-FADE-1A1988795C47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A4411C14-AA5B-E53D-D343-2F8355CD8BFB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A82742-F002-E5A4-2299-791393FF08AD}"/>
              </a:ext>
            </a:extLst>
          </p:cNvPr>
          <p:cNvSpPr txBox="1"/>
          <p:nvPr/>
        </p:nvSpPr>
        <p:spPr>
          <a:xfrm>
            <a:off x="-381000" y="1951962"/>
            <a:ext cx="13130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Bước 3: Xuất kết quả cho cả 5 nguyên âm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68067-8110-6C4E-2BCB-29007D7E9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6234" y="2644050"/>
            <a:ext cx="12950965" cy="72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ardrop 55">
            <a:extLst>
              <a:ext uri="{FF2B5EF4-FFF2-40B4-BE49-F238E27FC236}">
                <a16:creationId xmlns:a16="http://schemas.microsoft.com/office/drawing/2014/main" id="{13A19504-D372-1708-225C-E6A18790FFB1}"/>
              </a:ext>
            </a:extLst>
          </p:cNvPr>
          <p:cNvSpPr/>
          <p:nvPr/>
        </p:nvSpPr>
        <p:spPr>
          <a:xfrm rot="19088680">
            <a:off x="7640950" y="9396114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76469" y="7239933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A1A45253-6081-9BCF-B7F4-1314DD950944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354B0A1B-BB2F-F453-12EC-90CB83B1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6C4224B4-DA99-349E-FADE-1A1988795C47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A4411C14-AA5B-E53D-D343-2F8355CD8BFB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2" name="Rounded Rectangle 51">
            <a:extLst>
              <a:ext uri="{FF2B5EF4-FFF2-40B4-BE49-F238E27FC236}">
                <a16:creationId xmlns:a16="http://schemas.microsoft.com/office/drawing/2014/main" id="{96FF65D2-0BF6-1F4E-6F5A-8DE21FBFA7D9}"/>
              </a:ext>
            </a:extLst>
          </p:cNvPr>
          <p:cNvSpPr/>
          <p:nvPr/>
        </p:nvSpPr>
        <p:spPr>
          <a:xfrm rot="16200000" flipH="1">
            <a:off x="7759875" y="9331722"/>
            <a:ext cx="532820" cy="74189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6961B-6D65-A282-380D-9D11B275A99E}"/>
              </a:ext>
            </a:extLst>
          </p:cNvPr>
          <p:cNvSpPr txBox="1"/>
          <p:nvPr/>
        </p:nvSpPr>
        <p:spPr>
          <a:xfrm>
            <a:off x="1412561" y="1708400"/>
            <a:ext cx="157652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0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Thuật toán nhận dạng nguyên âm không phụ thuộc vào người nói ( dựa trên vector đặc trưng FFT)</a:t>
            </a:r>
            <a:endParaRPr lang="en-US" sz="30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889DD2C-4298-4431-776A-B47D666FC239}"/>
              </a:ext>
            </a:extLst>
          </p:cNvPr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C98E63D2-7AEE-99AA-D748-4570E6C8628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0ED334-8976-B698-658F-60161FB80F17}"/>
              </a:ext>
            </a:extLst>
          </p:cNvPr>
          <p:cNvGrpSpPr/>
          <p:nvPr/>
        </p:nvGrpSpPr>
        <p:grpSpPr>
          <a:xfrm>
            <a:off x="3570207" y="4429975"/>
            <a:ext cx="3012806" cy="2886375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28675057-3F74-48C4-9CC0-0B24E9817DD8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71">
              <a:extLst>
                <a:ext uri="{FF2B5EF4-FFF2-40B4-BE49-F238E27FC236}">
                  <a16:creationId xmlns:a16="http://schemas.microsoft.com/office/drawing/2014/main" id="{4D35BE07-2F57-D872-62E2-B971EFA4EBFC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36C2DB7B-AEF2-03E4-145D-19F35FAF470C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6658E7-061B-2D49-5A48-86FDFBDDD5BE}"/>
              </a:ext>
            </a:extLst>
          </p:cNvPr>
          <p:cNvGrpSpPr/>
          <p:nvPr/>
        </p:nvGrpSpPr>
        <p:grpSpPr>
          <a:xfrm rot="10800000">
            <a:off x="675321" y="5427399"/>
            <a:ext cx="2975652" cy="3713113"/>
            <a:chOff x="3663600" y="1841546"/>
            <a:chExt cx="2493233" cy="3713113"/>
          </a:xfrm>
          <a:solidFill>
            <a:schemeClr val="bg1">
              <a:lumMod val="65000"/>
            </a:schemeClr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717DDF5C-1FCF-AC31-00F9-668FBF05DB13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E8C8C2"/>
                </a:highlight>
              </a:endParaRPr>
            </a:p>
          </p:txBody>
        </p:sp>
        <p:sp>
          <p:nvSpPr>
            <p:cNvPr id="21" name="직사각형 71">
              <a:extLst>
                <a:ext uri="{FF2B5EF4-FFF2-40B4-BE49-F238E27FC236}">
                  <a16:creationId xmlns:a16="http://schemas.microsoft.com/office/drawing/2014/main" id="{FFDF7534-B48D-A5EA-07E1-CBA4E7A581BE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  <p:sp>
          <p:nvSpPr>
            <p:cNvPr id="22" name="직사각형 71">
              <a:extLst>
                <a:ext uri="{FF2B5EF4-FFF2-40B4-BE49-F238E27FC236}">
                  <a16:creationId xmlns:a16="http://schemas.microsoft.com/office/drawing/2014/main" id="{90AEE6BC-3E5D-81D0-E60E-19596B37F22E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AFCF7E-FFBD-C5DA-A2F2-C3DF06F3C511}"/>
              </a:ext>
            </a:extLst>
          </p:cNvPr>
          <p:cNvGrpSpPr/>
          <p:nvPr/>
        </p:nvGrpSpPr>
        <p:grpSpPr>
          <a:xfrm rot="10800000">
            <a:off x="6513831" y="5863220"/>
            <a:ext cx="2923875" cy="3322699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AB0B590D-1BBE-4CBD-7DD1-BBA15C571603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71">
              <a:extLst>
                <a:ext uri="{FF2B5EF4-FFF2-40B4-BE49-F238E27FC236}">
                  <a16:creationId xmlns:a16="http://schemas.microsoft.com/office/drawing/2014/main" id="{6C75FCBF-0C56-9236-DE34-A681C4C35979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직사각형 71">
              <a:extLst>
                <a:ext uri="{FF2B5EF4-FFF2-40B4-BE49-F238E27FC236}">
                  <a16:creationId xmlns:a16="http://schemas.microsoft.com/office/drawing/2014/main" id="{0FAC5455-F9E2-60D6-44F6-4540D51BDE0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33D939-C304-70A3-E834-A8A088D1D289}"/>
              </a:ext>
            </a:extLst>
          </p:cNvPr>
          <p:cNvGrpSpPr/>
          <p:nvPr/>
        </p:nvGrpSpPr>
        <p:grpSpPr>
          <a:xfrm>
            <a:off x="15076232" y="4311396"/>
            <a:ext cx="2702961" cy="4026546"/>
            <a:chOff x="3663600" y="1841546"/>
            <a:chExt cx="2493233" cy="3713112"/>
          </a:xfrm>
          <a:solidFill>
            <a:schemeClr val="bg1">
              <a:lumMod val="65000"/>
            </a:schemeClr>
          </a:solidFill>
        </p:grpSpPr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55B571EF-96D1-BD5A-E174-A0996DF30EE7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직사각형 71">
              <a:extLst>
                <a:ext uri="{FF2B5EF4-FFF2-40B4-BE49-F238E27FC236}">
                  <a16:creationId xmlns:a16="http://schemas.microsoft.com/office/drawing/2014/main" id="{6FC7FBC3-E328-BB85-99A3-D16B25D29DDB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직사각형 71">
              <a:extLst>
                <a:ext uri="{FF2B5EF4-FFF2-40B4-BE49-F238E27FC236}">
                  <a16:creationId xmlns:a16="http://schemas.microsoft.com/office/drawing/2014/main" id="{07178E73-F6B4-2D8A-543A-CC994EFEFF1F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FA78D8CF-387B-FB21-92E1-A06FE196CB3D}"/>
              </a:ext>
            </a:extLst>
          </p:cNvPr>
          <p:cNvSpPr txBox="1">
            <a:spLocks/>
          </p:cNvSpPr>
          <p:nvPr/>
        </p:nvSpPr>
        <p:spPr>
          <a:xfrm>
            <a:off x="-90991" y="4026842"/>
            <a:ext cx="2365215" cy="83390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50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ĐỌC DỮ LIỆU ĐẦU VÀO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D5BAB51-0D1D-2927-9AC0-4836AB99D011}"/>
              </a:ext>
            </a:extLst>
          </p:cNvPr>
          <p:cNvSpPr/>
          <p:nvPr/>
        </p:nvSpPr>
        <p:spPr>
          <a:xfrm rot="10800000">
            <a:off x="17549021" y="8199339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BFFC6F-D0D4-6E5F-3A7F-05D7D5893A4F}"/>
              </a:ext>
            </a:extLst>
          </p:cNvPr>
          <p:cNvSpPr txBox="1"/>
          <p:nvPr/>
        </p:nvSpPr>
        <p:spPr>
          <a:xfrm>
            <a:off x="3792779" y="4929140"/>
            <a:ext cx="2681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LẤY HAMMING TỪNG KHUNG TÍN HIỆU</a:t>
            </a:r>
            <a:endParaRPr lang="ko-KR" altLang="en-US" sz="2400" b="1">
              <a:cs typeface="Arial" pitchFamily="34" charset="0"/>
            </a:endParaRPr>
          </a:p>
          <a:p>
            <a:pPr algn="ctr"/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188BE7-CDC4-3D6B-FF39-4EE080AB0E24}"/>
              </a:ext>
            </a:extLst>
          </p:cNvPr>
          <p:cNvSpPr txBox="1"/>
          <p:nvPr/>
        </p:nvSpPr>
        <p:spPr>
          <a:xfrm>
            <a:off x="6596577" y="7763841"/>
            <a:ext cx="28802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TÍNH FFT MỖI KHUNG</a:t>
            </a:r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ko-KR" altLang="en-US" sz="2000" b="1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5A143-D886-0061-8814-3C2E7315F7A1}"/>
              </a:ext>
            </a:extLst>
          </p:cNvPr>
          <p:cNvSpPr txBox="1"/>
          <p:nvPr/>
        </p:nvSpPr>
        <p:spPr>
          <a:xfrm>
            <a:off x="9573182" y="4875818"/>
            <a:ext cx="261194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TỔNG HỢP VECTOR FFT CỦA TẤT CẢ CÁC KHUNG</a:t>
            </a:r>
            <a:endParaRPr lang="ko-KR" altLang="en-US" sz="2400" b="1">
              <a:cs typeface="Arial" pitchFamily="34" charset="0"/>
            </a:endParaRPr>
          </a:p>
          <a:p>
            <a:pPr algn="ctr"/>
            <a:endParaRPr lang="en-US" altLang="ko-KR" sz="2000" b="1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C3B0E-0276-D2A6-D2F9-A3903C814215}"/>
              </a:ext>
            </a:extLst>
          </p:cNvPr>
          <p:cNvSpPr txBox="1"/>
          <p:nvPr/>
        </p:nvSpPr>
        <p:spPr>
          <a:xfrm>
            <a:off x="12617636" y="7555463"/>
            <a:ext cx="2341399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PHÂN CỤM CÁC VECTOR ĐẶC TRƯNG ĐÓ</a:t>
            </a:r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ko-KR" altLang="en-US" sz="25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8C5D8D0-8488-73CB-E020-32CD27C04584}"/>
              </a:ext>
            </a:extLst>
          </p:cNvPr>
          <p:cNvSpPr/>
          <p:nvPr/>
        </p:nvSpPr>
        <p:spPr>
          <a:xfrm>
            <a:off x="557497" y="5248566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ardrop 37">
            <a:extLst>
              <a:ext uri="{FF2B5EF4-FFF2-40B4-BE49-F238E27FC236}">
                <a16:creationId xmlns:a16="http://schemas.microsoft.com/office/drawing/2014/main" id="{41977A5D-43FF-D1DB-C9D3-B625D8CBF610}"/>
              </a:ext>
            </a:extLst>
          </p:cNvPr>
          <p:cNvSpPr/>
          <p:nvPr/>
        </p:nvSpPr>
        <p:spPr>
          <a:xfrm rot="8100000">
            <a:off x="4853333" y="325389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DCD204-24D3-3D51-2B17-4D2AD3858B40}"/>
              </a:ext>
            </a:extLst>
          </p:cNvPr>
          <p:cNvGrpSpPr/>
          <p:nvPr/>
        </p:nvGrpSpPr>
        <p:grpSpPr>
          <a:xfrm>
            <a:off x="9355535" y="4311396"/>
            <a:ext cx="3012806" cy="2886375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97480FBA-F2B8-80BC-EA4C-32048E555DCB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직사각형 71">
              <a:extLst>
                <a:ext uri="{FF2B5EF4-FFF2-40B4-BE49-F238E27FC236}">
                  <a16:creationId xmlns:a16="http://schemas.microsoft.com/office/drawing/2014/main" id="{4E6F46D1-BEF4-E8F5-DEED-3BBC0186EBC3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직사각형 71">
              <a:extLst>
                <a:ext uri="{FF2B5EF4-FFF2-40B4-BE49-F238E27FC236}">
                  <a16:creationId xmlns:a16="http://schemas.microsoft.com/office/drawing/2014/main" id="{95875AAD-E561-E27F-FE23-CE04D2B8593A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83105B-CB5C-E782-FB7B-82BA62804463}"/>
              </a:ext>
            </a:extLst>
          </p:cNvPr>
          <p:cNvGrpSpPr/>
          <p:nvPr/>
        </p:nvGrpSpPr>
        <p:grpSpPr>
          <a:xfrm rot="10800000">
            <a:off x="12265417" y="5820870"/>
            <a:ext cx="2898347" cy="3322699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963422EC-586D-213C-98C5-3F2E704E2C2A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71">
              <a:extLst>
                <a:ext uri="{FF2B5EF4-FFF2-40B4-BE49-F238E27FC236}">
                  <a16:creationId xmlns:a16="http://schemas.microsoft.com/office/drawing/2014/main" id="{EA89EE16-02AC-66E7-7136-182E3C2326E1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직사각형 71">
              <a:extLst>
                <a:ext uri="{FF2B5EF4-FFF2-40B4-BE49-F238E27FC236}">
                  <a16:creationId xmlns:a16="http://schemas.microsoft.com/office/drawing/2014/main" id="{FBD21BF0-7CE6-4CB0-01EE-5014E09C01A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C4E1BF-B40B-B82D-68FA-FEB44EBF0D2F}"/>
              </a:ext>
            </a:extLst>
          </p:cNvPr>
          <p:cNvGrpSpPr/>
          <p:nvPr/>
        </p:nvGrpSpPr>
        <p:grpSpPr>
          <a:xfrm rot="1340379">
            <a:off x="39310" y="4807784"/>
            <a:ext cx="1462963" cy="807713"/>
            <a:chOff x="0" y="30309"/>
            <a:chExt cx="12191759" cy="679858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55F4D4-847C-AE78-9045-4248AEC56187}"/>
                </a:ext>
              </a:extLst>
            </p:cNvPr>
            <p:cNvSpPr/>
            <p:nvPr/>
          </p:nvSpPr>
          <p:spPr>
            <a:xfrm>
              <a:off x="509082" y="416268"/>
              <a:ext cx="11400201" cy="5888150"/>
            </a:xfrm>
            <a:custGeom>
              <a:avLst/>
              <a:gdLst>
                <a:gd name="connsiteX0" fmla="*/ 0 w 11400201"/>
                <a:gd name="connsiteY0" fmla="*/ 1415106 h 5888150"/>
                <a:gd name="connsiteX1" fmla="*/ 11400201 w 11400201"/>
                <a:gd name="connsiteY1" fmla="*/ 0 h 5888150"/>
                <a:gd name="connsiteX2" fmla="*/ 6343367 w 11400201"/>
                <a:gd name="connsiteY2" fmla="*/ 5165689 h 5888150"/>
                <a:gd name="connsiteX3" fmla="*/ 5264684 w 11400201"/>
                <a:gd name="connsiteY3" fmla="*/ 4413649 h 5888150"/>
                <a:gd name="connsiteX4" fmla="*/ 3226111 w 11400201"/>
                <a:gd name="connsiteY4" fmla="*/ 5888151 h 5888150"/>
                <a:gd name="connsiteX5" fmla="*/ 2642242 w 11400201"/>
                <a:gd name="connsiteY5" fmla="*/ 2493789 h 588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00201" h="5888150">
                  <a:moveTo>
                    <a:pt x="0" y="1415106"/>
                  </a:moveTo>
                  <a:lnTo>
                    <a:pt x="11400201" y="0"/>
                  </a:lnTo>
                  <a:lnTo>
                    <a:pt x="6343367" y="5165689"/>
                  </a:lnTo>
                  <a:lnTo>
                    <a:pt x="5264684" y="4413649"/>
                  </a:lnTo>
                  <a:lnTo>
                    <a:pt x="3226111" y="5888151"/>
                  </a:lnTo>
                  <a:lnTo>
                    <a:pt x="2642242" y="2493789"/>
                  </a:lnTo>
                  <a:close/>
                </a:path>
              </a:pathLst>
            </a:custGeom>
            <a:solidFill>
              <a:schemeClr val="accent1"/>
            </a:solidFill>
            <a:ln w="8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403DF9-54E3-D49D-B98C-AA9E409CF567}"/>
                </a:ext>
              </a:extLst>
            </p:cNvPr>
            <p:cNvSpPr/>
            <p:nvPr/>
          </p:nvSpPr>
          <p:spPr>
            <a:xfrm>
              <a:off x="0" y="30309"/>
              <a:ext cx="12191759" cy="6798583"/>
            </a:xfrm>
            <a:custGeom>
              <a:avLst/>
              <a:gdLst>
                <a:gd name="connsiteX0" fmla="*/ 12191759 w 12191759"/>
                <a:gd name="connsiteY0" fmla="*/ 0 h 6798583"/>
                <a:gd name="connsiteX1" fmla="*/ 12191759 w 12191759"/>
                <a:gd name="connsiteY1" fmla="*/ 6798584 h 6798583"/>
                <a:gd name="connsiteX2" fmla="*/ 0 w 12191759"/>
                <a:gd name="connsiteY2" fmla="*/ 6798584 h 6798583"/>
                <a:gd name="connsiteX3" fmla="*/ 0 w 12191759"/>
                <a:gd name="connsiteY3" fmla="*/ 0 h 67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1759" h="6798583">
                  <a:moveTo>
                    <a:pt x="12191759" y="0"/>
                  </a:moveTo>
                  <a:lnTo>
                    <a:pt x="12191759" y="6798584"/>
                  </a:lnTo>
                  <a:lnTo>
                    <a:pt x="0" y="6798584"/>
                  </a:lnTo>
                  <a:lnTo>
                    <a:pt x="0" y="0"/>
                  </a:lnTo>
                </a:path>
              </a:pathLst>
            </a:custGeom>
            <a:noFill/>
            <a:ln w="8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ED7DD11-7370-9BC1-8928-81C72BD777C2}"/>
                </a:ext>
              </a:extLst>
            </p:cNvPr>
            <p:cNvSpPr/>
            <p:nvPr/>
          </p:nvSpPr>
          <p:spPr>
            <a:xfrm>
              <a:off x="3151323" y="445927"/>
              <a:ext cx="8678844" cy="5799095"/>
            </a:xfrm>
            <a:custGeom>
              <a:avLst/>
              <a:gdLst>
                <a:gd name="connsiteX0" fmla="*/ 8678844 w 8678844"/>
                <a:gd name="connsiteY0" fmla="*/ 0 h 5799095"/>
                <a:gd name="connsiteX1" fmla="*/ 0 w 8678844"/>
                <a:gd name="connsiteY1" fmla="*/ 2464131 h 5799095"/>
                <a:gd name="connsiteX2" fmla="*/ 583869 w 8678844"/>
                <a:gd name="connsiteY2" fmla="*/ 5799096 h 5799095"/>
                <a:gd name="connsiteX3" fmla="*/ 791718 w 8678844"/>
                <a:gd name="connsiteY3" fmla="*/ 3077659 h 579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78844" h="5799095">
                  <a:moveTo>
                    <a:pt x="8678844" y="0"/>
                  </a:moveTo>
                  <a:lnTo>
                    <a:pt x="0" y="2464131"/>
                  </a:lnTo>
                  <a:lnTo>
                    <a:pt x="583869" y="5799096"/>
                  </a:lnTo>
                  <a:lnTo>
                    <a:pt x="791718" y="30776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8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281CE7-95F9-81B8-5A73-94E70424BDDE}"/>
                </a:ext>
              </a:extLst>
            </p:cNvPr>
            <p:cNvSpPr/>
            <p:nvPr/>
          </p:nvSpPr>
          <p:spPr>
            <a:xfrm>
              <a:off x="3735192" y="3523585"/>
              <a:ext cx="2038572" cy="2780834"/>
            </a:xfrm>
            <a:custGeom>
              <a:avLst/>
              <a:gdLst>
                <a:gd name="connsiteX0" fmla="*/ 2038573 w 2038572"/>
                <a:gd name="connsiteY0" fmla="*/ 1306332 h 2780834"/>
                <a:gd name="connsiteX1" fmla="*/ 0 w 2038572"/>
                <a:gd name="connsiteY1" fmla="*/ 2780834 h 2780834"/>
                <a:gd name="connsiteX2" fmla="*/ 207849 w 2038572"/>
                <a:gd name="connsiteY2" fmla="*/ 0 h 2780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8572" h="2780834">
                  <a:moveTo>
                    <a:pt x="2038573" y="1306332"/>
                  </a:moveTo>
                  <a:lnTo>
                    <a:pt x="0" y="2780834"/>
                  </a:lnTo>
                  <a:lnTo>
                    <a:pt x="20784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ardrop 51">
            <a:extLst>
              <a:ext uri="{FF2B5EF4-FFF2-40B4-BE49-F238E27FC236}">
                <a16:creationId xmlns:a16="http://schemas.microsoft.com/office/drawing/2014/main" id="{9A433022-B15B-4D97-6DC7-95B821BFDA2E}"/>
              </a:ext>
            </a:extLst>
          </p:cNvPr>
          <p:cNvSpPr/>
          <p:nvPr/>
        </p:nvSpPr>
        <p:spPr>
          <a:xfrm rot="18900000">
            <a:off x="1657990" y="9369816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Oval 21">
            <a:extLst>
              <a:ext uri="{FF2B5EF4-FFF2-40B4-BE49-F238E27FC236}">
                <a16:creationId xmlns:a16="http://schemas.microsoft.com/office/drawing/2014/main" id="{D8A5F92C-0D67-AF6C-77A1-664F6BA1BE5B}"/>
              </a:ext>
            </a:extLst>
          </p:cNvPr>
          <p:cNvSpPr>
            <a:spLocks noChangeAspect="1"/>
          </p:cNvSpPr>
          <p:nvPr/>
        </p:nvSpPr>
        <p:spPr>
          <a:xfrm>
            <a:off x="1791850" y="9462212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A62C24B0-5B04-C686-CB6C-3A7ABF372B67}"/>
              </a:ext>
            </a:extLst>
          </p:cNvPr>
          <p:cNvSpPr/>
          <p:nvPr/>
        </p:nvSpPr>
        <p:spPr>
          <a:xfrm>
            <a:off x="5076610" y="3435406"/>
            <a:ext cx="295898" cy="561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Teardrop 56">
            <a:extLst>
              <a:ext uri="{FF2B5EF4-FFF2-40B4-BE49-F238E27FC236}">
                <a16:creationId xmlns:a16="http://schemas.microsoft.com/office/drawing/2014/main" id="{1982DC76-D8B2-18E6-F774-28E8469F8CA5}"/>
              </a:ext>
            </a:extLst>
          </p:cNvPr>
          <p:cNvSpPr/>
          <p:nvPr/>
        </p:nvSpPr>
        <p:spPr>
          <a:xfrm rot="8100000">
            <a:off x="10466827" y="3065323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Isosceles Triangle 51">
            <a:extLst>
              <a:ext uri="{FF2B5EF4-FFF2-40B4-BE49-F238E27FC236}">
                <a16:creationId xmlns:a16="http://schemas.microsoft.com/office/drawing/2014/main" id="{443F7972-3DFD-D764-F692-F46B444F9E0D}"/>
              </a:ext>
            </a:extLst>
          </p:cNvPr>
          <p:cNvSpPr/>
          <p:nvPr/>
        </p:nvSpPr>
        <p:spPr>
          <a:xfrm>
            <a:off x="10695417" y="338216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9" name="Teardrop 58">
            <a:extLst>
              <a:ext uri="{FF2B5EF4-FFF2-40B4-BE49-F238E27FC236}">
                <a16:creationId xmlns:a16="http://schemas.microsoft.com/office/drawing/2014/main" id="{F1E46009-BF7C-7142-38D3-A176095CFE38}"/>
              </a:ext>
            </a:extLst>
          </p:cNvPr>
          <p:cNvSpPr/>
          <p:nvPr/>
        </p:nvSpPr>
        <p:spPr>
          <a:xfrm rot="18900000">
            <a:off x="13478904" y="9360196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ardrop 59">
            <a:extLst>
              <a:ext uri="{FF2B5EF4-FFF2-40B4-BE49-F238E27FC236}">
                <a16:creationId xmlns:a16="http://schemas.microsoft.com/office/drawing/2014/main" id="{80929B99-3031-8A48-1EE2-FCDBC48DADB6}"/>
              </a:ext>
            </a:extLst>
          </p:cNvPr>
          <p:cNvSpPr/>
          <p:nvPr/>
        </p:nvSpPr>
        <p:spPr>
          <a:xfrm rot="8100000">
            <a:off x="16047801" y="3139001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ardrop 1">
            <a:extLst>
              <a:ext uri="{FF2B5EF4-FFF2-40B4-BE49-F238E27FC236}">
                <a16:creationId xmlns:a16="http://schemas.microsoft.com/office/drawing/2014/main" id="{B78942D3-A755-D88D-4965-E8533018CEDA}"/>
              </a:ext>
            </a:extLst>
          </p:cNvPr>
          <p:cNvSpPr/>
          <p:nvPr/>
        </p:nvSpPr>
        <p:spPr>
          <a:xfrm rot="18805991">
            <a:off x="13632563" y="9413103"/>
            <a:ext cx="451574" cy="4243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Donut 24">
            <a:extLst>
              <a:ext uri="{FF2B5EF4-FFF2-40B4-BE49-F238E27FC236}">
                <a16:creationId xmlns:a16="http://schemas.microsoft.com/office/drawing/2014/main" id="{6BAEB75A-D0A7-6A27-C6EE-86ECC5DBAF64}"/>
              </a:ext>
            </a:extLst>
          </p:cNvPr>
          <p:cNvSpPr/>
          <p:nvPr/>
        </p:nvSpPr>
        <p:spPr>
          <a:xfrm>
            <a:off x="16187295" y="3310452"/>
            <a:ext cx="480831" cy="5018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7A4AC8-9774-25FE-4DF2-86671A7E4594}"/>
              </a:ext>
            </a:extLst>
          </p:cNvPr>
          <p:cNvSpPr txBox="1"/>
          <p:nvPr/>
        </p:nvSpPr>
        <p:spPr>
          <a:xfrm>
            <a:off x="844613" y="7339602"/>
            <a:ext cx="268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ĐỌC ĐOẠN TÍN HIỆU ỔN ĐỊNH</a:t>
            </a:r>
            <a:endParaRPr lang="ko-KR" altLang="en-US" sz="2400" b="1">
              <a:cs typeface="Arial" pitchFamily="34" charset="0"/>
            </a:endParaRPr>
          </a:p>
          <a:p>
            <a:pPr algn="ctr"/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D705C4-73C2-34F7-668C-7730531972B2}"/>
              </a:ext>
            </a:extLst>
          </p:cNvPr>
          <p:cNvSpPr txBox="1"/>
          <p:nvPr/>
        </p:nvSpPr>
        <p:spPr>
          <a:xfrm>
            <a:off x="15151377" y="4876442"/>
            <a:ext cx="2681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cs typeface="Arial" pitchFamily="34" charset="0"/>
              </a:rPr>
              <a:t>TRÍCH XUẤT CÁC VECTOR ĐẶC TRƯNG CHO TỪNG NGUYÊN ÂM ĐỂ LÀM DỮ LIỆU DỰ ĐOÁN</a:t>
            </a:r>
            <a:endParaRPr lang="ko-KR" altLang="en-US" sz="2400" b="1">
              <a:cs typeface="Arial" pitchFamily="34" charset="0"/>
            </a:endParaRPr>
          </a:p>
          <a:p>
            <a:pPr algn="ctr"/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DE16F8-0E56-2AED-C025-737BD95CFD79}"/>
              </a:ext>
            </a:extLst>
          </p:cNvPr>
          <p:cNvSpPr txBox="1"/>
          <p:nvPr/>
        </p:nvSpPr>
        <p:spPr>
          <a:xfrm>
            <a:off x="16108890" y="8544897"/>
            <a:ext cx="288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Kết thúc</a:t>
            </a:r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2" grpId="0" animBg="1"/>
      <p:bldP spid="31" grpId="0"/>
      <p:bldP spid="33" grpId="0"/>
      <p:bldP spid="34" grpId="0"/>
      <p:bldP spid="35" grpId="0"/>
      <p:bldP spid="36" grpId="0"/>
      <p:bldP spid="38" grpId="0" animBg="1"/>
      <p:bldP spid="52" grpId="0" animBg="1"/>
      <p:bldP spid="53" grpId="0" animBg="1"/>
      <p:bldP spid="54" grpId="0" animBg="1"/>
      <p:bldP spid="57" grpId="0" animBg="1"/>
      <p:bldP spid="59" grpId="0" animBg="1"/>
      <p:bldP spid="60" grpId="0" animBg="1"/>
      <p:bldP spid="62" grpId="0" animBg="1"/>
      <p:bldP spid="63" grpId="0"/>
      <p:bldP spid="64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52E3F99D-F2F1-DA76-E87C-E7459A200451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C9EB136E-CCC2-A858-B8D2-5FBDE1CC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C846E5A3-EC2C-D4A2-D3CB-D5F6FED22C24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16A40BE9-57F5-FF84-F977-31EFD7282E5A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451B12-BFCD-1764-F72F-C9848DB025DB}"/>
              </a:ext>
            </a:extLst>
          </p:cNvPr>
          <p:cNvSpPr txBox="1"/>
          <p:nvPr/>
        </p:nvSpPr>
        <p:spPr>
          <a:xfrm>
            <a:off x="685800" y="1906143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Thuật toán phân cụm</a:t>
            </a:r>
            <a:endParaRPr lang="en-US" sz="32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2592A-7B17-17D7-BE71-31379DD004A7}"/>
              </a:ext>
            </a:extLst>
          </p:cNvPr>
          <p:cNvSpPr txBox="1"/>
          <p:nvPr/>
        </p:nvSpPr>
        <p:spPr>
          <a:xfrm>
            <a:off x="827201" y="3027253"/>
            <a:ext cx="17221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00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4000" i="0" u="none" strike="noStrike" baseline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idx,C</a:t>
            </a:r>
            <a:r>
              <a:rPr lang="en-US" sz="400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 = </a:t>
            </a:r>
            <a:r>
              <a:rPr lang="en-US" sz="4000" i="0" u="none" strike="noStrike" baseline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kmeans</a:t>
            </a:r>
            <a:r>
              <a:rPr lang="en-US" sz="400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4000" i="0" u="none" strike="noStrike" baseline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vecto,k_mean,</a:t>
            </a:r>
            <a:r>
              <a:rPr lang="en-US" sz="4000" i="0" u="none" strike="noStrike" baseline="0" err="1">
                <a:solidFill>
                  <a:srgbClr val="A020F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'Start'</a:t>
            </a:r>
            <a:r>
              <a:rPr lang="en-US" sz="4000" i="0" u="none" strike="noStrike" baseline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,aa</a:t>
            </a:r>
            <a:r>
              <a:rPr lang="en-US" sz="400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C74DD-DF5F-2750-5FEE-655FDC667461}"/>
              </a:ext>
            </a:extLst>
          </p:cNvPr>
          <p:cNvSpPr txBox="1"/>
          <p:nvPr/>
        </p:nvSpPr>
        <p:spPr>
          <a:xfrm>
            <a:off x="2797959" y="4577716"/>
            <a:ext cx="1197520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4000">
                <a:solidFill>
                  <a:srgbClr val="C0000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‘vecto’ </a:t>
            </a:r>
            <a:r>
              <a:rPr lang="en-US" sz="4000">
                <a:ea typeface="Cascadia Code" panose="020B0609020000020004" pitchFamily="49" charset="0"/>
                <a:cs typeface="Cascadia Code" panose="020B0609020000020004" pitchFamily="49" charset="0"/>
              </a:rPr>
              <a:t>: danh sách các vector cần phân cụm</a:t>
            </a:r>
          </a:p>
          <a:p>
            <a:pPr marL="342900" indent="-342900">
              <a:buFontTx/>
              <a:buChar char="-"/>
            </a:pPr>
            <a:r>
              <a:rPr lang="en-US" sz="4000">
                <a:solidFill>
                  <a:srgbClr val="00B05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‘k_mean’: </a:t>
            </a:r>
            <a:r>
              <a:rPr lang="en-US" sz="4000">
                <a:ea typeface="Cascadia Code" panose="020B0609020000020004" pitchFamily="49" charset="0"/>
                <a:cs typeface="Cascadia Code" panose="020B0609020000020004" pitchFamily="49" charset="0"/>
              </a:rPr>
              <a:t>số cụm</a:t>
            </a:r>
          </a:p>
          <a:p>
            <a:pPr marL="342900" indent="-342900">
              <a:buFontTx/>
              <a:buChar char="-"/>
            </a:pPr>
            <a:r>
              <a:rPr lang="en-US" sz="4000">
                <a:solidFill>
                  <a:srgbClr val="7030A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‘Start’: </a:t>
            </a:r>
            <a:r>
              <a:rPr lang="en-US" sz="4000">
                <a:ea typeface="Cascadia Code" panose="020B0609020000020004" pitchFamily="49" charset="0"/>
                <a:cs typeface="Cascadia Code" panose="020B0609020000020004" pitchFamily="49" charset="0"/>
              </a:rPr>
              <a:t>phương pháp chọn vị trí bắt đầu cụm trung tâm</a:t>
            </a:r>
          </a:p>
          <a:p>
            <a:pPr marL="342900" indent="-342900">
              <a:buFontTx/>
              <a:buChar char="-"/>
            </a:pPr>
            <a:r>
              <a:rPr lang="en-US" sz="4000">
                <a:ea typeface="Cascadia Code" panose="020B0609020000020004" pitchFamily="49" charset="0"/>
                <a:cs typeface="Cascadia Code" panose="020B0609020000020004" pitchFamily="49" charset="0"/>
              </a:rPr>
              <a:t>‘C’: kết quả vector trả về</a:t>
            </a:r>
          </a:p>
        </p:txBody>
      </p:sp>
    </p:spTree>
    <p:extLst>
      <p:ext uri="{BB962C8B-B14F-4D97-AF65-F5344CB8AC3E}">
        <p14:creationId xmlns:p14="http://schemas.microsoft.com/office/powerpoint/2010/main" val="1236402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52E3F99D-F2F1-DA76-E87C-E7459A200451}"/>
              </a:ext>
            </a:extLst>
          </p:cNvPr>
          <p:cNvGrpSpPr/>
          <p:nvPr/>
        </p:nvGrpSpPr>
        <p:grpSpPr>
          <a:xfrm>
            <a:off x="1143000" y="38100"/>
            <a:ext cx="7044706" cy="1794398"/>
            <a:chOff x="0" y="0"/>
            <a:chExt cx="9127600" cy="2392530"/>
          </a:xfrm>
        </p:grpSpPr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C9EB136E-CCC2-A858-B8D2-5FBDE1CC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C846E5A3-EC2C-D4A2-D3CB-D5F6FED22C24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16A40BE9-57F5-FF84-F977-31EFD7282E5A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2C4088-D17F-CE08-B699-8C0D066EC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2504703"/>
            <a:ext cx="7239000" cy="5816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3926E8-94AE-A4A6-3D90-0C095FC83AD3}"/>
              </a:ext>
            </a:extLst>
          </p:cNvPr>
          <p:cNvSpPr txBox="1"/>
          <p:nvPr/>
        </p:nvSpPr>
        <p:spPr>
          <a:xfrm>
            <a:off x="525235" y="1767911"/>
            <a:ext cx="6302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Hình ảnh phân cụm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A91E33-6621-E3B0-97EB-7DF03967B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086" y="2504704"/>
            <a:ext cx="7231914" cy="5816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B595E4-0108-1329-9607-1048EDF383F7}"/>
              </a:ext>
            </a:extLst>
          </p:cNvPr>
          <p:cNvSpPr txBox="1"/>
          <p:nvPr/>
        </p:nvSpPr>
        <p:spPr>
          <a:xfrm>
            <a:off x="5992601" y="8783874"/>
            <a:ext cx="6302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K_mean = 3 ; fffpoint = 512</a:t>
            </a:r>
          </a:p>
        </p:txBody>
      </p:sp>
    </p:spTree>
    <p:extLst>
      <p:ext uri="{BB962C8B-B14F-4D97-AF65-F5344CB8AC3E}">
        <p14:creationId xmlns:p14="http://schemas.microsoft.com/office/powerpoint/2010/main" val="137368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ardrop 44">
            <a:extLst>
              <a:ext uri="{FF2B5EF4-FFF2-40B4-BE49-F238E27FC236}">
                <a16:creationId xmlns:a16="http://schemas.microsoft.com/office/drawing/2014/main" id="{0DE50E82-3FA8-9372-4C5E-C02CFE250352}"/>
              </a:ext>
            </a:extLst>
          </p:cNvPr>
          <p:cNvSpPr/>
          <p:nvPr/>
        </p:nvSpPr>
        <p:spPr>
          <a:xfrm rot="7838791">
            <a:off x="13161726" y="1923546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ardrop 43">
            <a:extLst>
              <a:ext uri="{FF2B5EF4-FFF2-40B4-BE49-F238E27FC236}">
                <a16:creationId xmlns:a16="http://schemas.microsoft.com/office/drawing/2014/main" id="{09427EFC-F14A-9349-37CF-5DF7CCEAC098}"/>
              </a:ext>
            </a:extLst>
          </p:cNvPr>
          <p:cNvSpPr/>
          <p:nvPr/>
        </p:nvSpPr>
        <p:spPr>
          <a:xfrm rot="7893633">
            <a:off x="6787324" y="197500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440" y="-20533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736577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52E3F99D-F2F1-DA76-E87C-E7459A200451}"/>
              </a:ext>
            </a:extLst>
          </p:cNvPr>
          <p:cNvGrpSpPr/>
          <p:nvPr/>
        </p:nvGrpSpPr>
        <p:grpSpPr>
          <a:xfrm>
            <a:off x="1351659" y="51441"/>
            <a:ext cx="7044706" cy="1794398"/>
            <a:chOff x="0" y="0"/>
            <a:chExt cx="9127600" cy="2392530"/>
          </a:xfrm>
        </p:grpSpPr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C9EB136E-CCC2-A858-B8D2-5FBDE1CC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C846E5A3-EC2C-D4A2-D3CB-D5F6FED22C24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16A40BE9-57F5-FF84-F977-31EFD7282E5A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AB287D-3789-0D67-8F72-22A80F1C0C58}"/>
              </a:ext>
            </a:extLst>
          </p:cNvPr>
          <p:cNvSpPr txBox="1"/>
          <p:nvPr/>
        </p:nvSpPr>
        <p:spPr>
          <a:xfrm>
            <a:off x="1137044" y="1751408"/>
            <a:ext cx="6302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Thuật toán ra quyết định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D3BB26CC-FD55-1407-AC2C-AF7A77EC8AD2}"/>
              </a:ext>
            </a:extLst>
          </p:cNvPr>
          <p:cNvSpPr/>
          <p:nvPr/>
        </p:nvSpPr>
        <p:spPr>
          <a:xfrm rot="18805460">
            <a:off x="10043068" y="7990310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ounded Rectangle 51">
            <a:extLst>
              <a:ext uri="{FF2B5EF4-FFF2-40B4-BE49-F238E27FC236}">
                <a16:creationId xmlns:a16="http://schemas.microsoft.com/office/drawing/2014/main" id="{3F5D33FA-E7A2-233D-5AF4-85D985E6FFAA}"/>
              </a:ext>
            </a:extLst>
          </p:cNvPr>
          <p:cNvSpPr/>
          <p:nvPr/>
        </p:nvSpPr>
        <p:spPr>
          <a:xfrm rot="16200000" flipH="1">
            <a:off x="10156568" y="7981710"/>
            <a:ext cx="532820" cy="74189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8626EFB4-FE43-D9B4-F2E8-6D74F9C7676C}"/>
              </a:ext>
            </a:extLst>
          </p:cNvPr>
          <p:cNvSpPr/>
          <p:nvPr/>
        </p:nvSpPr>
        <p:spPr>
          <a:xfrm rot="18907487">
            <a:off x="4030087" y="811251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111A6A52-F1B4-F61B-D168-70EDD86E1690}"/>
              </a:ext>
            </a:extLst>
          </p:cNvPr>
          <p:cNvGrpSpPr>
            <a:grpSpLocks noChangeAspect="1"/>
          </p:cNvGrpSpPr>
          <p:nvPr/>
        </p:nvGrpSpPr>
        <p:grpSpPr>
          <a:xfrm>
            <a:off x="14544244" y="7736577"/>
            <a:ext cx="458160" cy="436499"/>
            <a:chOff x="0" y="0"/>
            <a:chExt cx="1772920" cy="16891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DFC204E-90D8-4CE7-A42D-4C0527E8AC84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8E4895-875B-7085-071B-A4551B441E40}"/>
              </a:ext>
            </a:extLst>
          </p:cNvPr>
          <p:cNvGrpSpPr/>
          <p:nvPr/>
        </p:nvGrpSpPr>
        <p:grpSpPr>
          <a:xfrm>
            <a:off x="5867598" y="2959903"/>
            <a:ext cx="3012806" cy="2886375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4C005D24-5003-739B-A7AE-BCBBF7F9C6EE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71">
              <a:extLst>
                <a:ext uri="{FF2B5EF4-FFF2-40B4-BE49-F238E27FC236}">
                  <a16:creationId xmlns:a16="http://schemas.microsoft.com/office/drawing/2014/main" id="{590B2864-EDFA-4D99-745F-9B23795D3E52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직사각형 71">
              <a:extLst>
                <a:ext uri="{FF2B5EF4-FFF2-40B4-BE49-F238E27FC236}">
                  <a16:creationId xmlns:a16="http://schemas.microsoft.com/office/drawing/2014/main" id="{B9F29C61-185C-0388-9B88-98B8FFE214E8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0D3B69-2D49-D4E7-A6C3-D7239B194B62}"/>
              </a:ext>
            </a:extLst>
          </p:cNvPr>
          <p:cNvGrpSpPr/>
          <p:nvPr/>
        </p:nvGrpSpPr>
        <p:grpSpPr>
          <a:xfrm rot="10800000">
            <a:off x="2896188" y="4120034"/>
            <a:ext cx="3048757" cy="3713113"/>
            <a:chOff x="3663600" y="1841546"/>
            <a:chExt cx="2493233" cy="3713113"/>
          </a:xfrm>
          <a:solidFill>
            <a:schemeClr val="bg1">
              <a:lumMod val="65000"/>
            </a:schemeClr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474C75D4-9CE0-8FFD-EB8C-B5530FD13673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highlight>
                  <a:srgbClr val="E8C8C2"/>
                </a:highlight>
              </a:endParaRPr>
            </a:p>
          </p:txBody>
        </p:sp>
        <p:sp>
          <p:nvSpPr>
            <p:cNvPr id="23" name="직사각형 71">
              <a:extLst>
                <a:ext uri="{FF2B5EF4-FFF2-40B4-BE49-F238E27FC236}">
                  <a16:creationId xmlns:a16="http://schemas.microsoft.com/office/drawing/2014/main" id="{EC9703B7-8402-174F-D4D7-5157EA34842A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  <p:sp>
          <p:nvSpPr>
            <p:cNvPr id="24" name="직사각형 71">
              <a:extLst>
                <a:ext uri="{FF2B5EF4-FFF2-40B4-BE49-F238E27FC236}">
                  <a16:creationId xmlns:a16="http://schemas.microsoft.com/office/drawing/2014/main" id="{05AEA8B3-FA09-86ED-AE6A-DE6A663C6AF8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highlight>
                  <a:srgbClr val="E8C8C2"/>
                </a:highligh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1D1A2B-3615-AF16-C9EC-ECC5582F8306}"/>
              </a:ext>
            </a:extLst>
          </p:cNvPr>
          <p:cNvGrpSpPr/>
          <p:nvPr/>
        </p:nvGrpSpPr>
        <p:grpSpPr>
          <a:xfrm rot="10800000">
            <a:off x="8816983" y="4438025"/>
            <a:ext cx="3247060" cy="3322699"/>
            <a:chOff x="3663600" y="1841546"/>
            <a:chExt cx="2493233" cy="2870128"/>
          </a:xfrm>
          <a:solidFill>
            <a:schemeClr val="bg1">
              <a:lumMod val="65000"/>
            </a:schemeClr>
          </a:solidFill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E6CA81A9-A54A-6145-A6EE-5840130B69AB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71">
              <a:extLst>
                <a:ext uri="{FF2B5EF4-FFF2-40B4-BE49-F238E27FC236}">
                  <a16:creationId xmlns:a16="http://schemas.microsoft.com/office/drawing/2014/main" id="{147BF9EF-BCD1-E357-749E-73248F933F0E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직사각형 71">
              <a:extLst>
                <a:ext uri="{FF2B5EF4-FFF2-40B4-BE49-F238E27FC236}">
                  <a16:creationId xmlns:a16="http://schemas.microsoft.com/office/drawing/2014/main" id="{A5272BBB-E725-E5DB-8200-CDAF277370B3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38394D-CA62-ACD5-7080-5C753F658112}"/>
              </a:ext>
            </a:extLst>
          </p:cNvPr>
          <p:cNvGrpSpPr/>
          <p:nvPr/>
        </p:nvGrpSpPr>
        <p:grpSpPr>
          <a:xfrm>
            <a:off x="11983629" y="2934362"/>
            <a:ext cx="3132235" cy="4323533"/>
            <a:chOff x="3663600" y="1841546"/>
            <a:chExt cx="2493233" cy="3713112"/>
          </a:xfrm>
          <a:solidFill>
            <a:schemeClr val="bg1">
              <a:lumMod val="65000"/>
            </a:schemeClr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502C7F12-A2A8-9F98-18CC-74541A525E1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직사각형 71">
              <a:extLst>
                <a:ext uri="{FF2B5EF4-FFF2-40B4-BE49-F238E27FC236}">
                  <a16:creationId xmlns:a16="http://schemas.microsoft.com/office/drawing/2014/main" id="{9B3D95A1-28C2-A381-682D-681A5DC26667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직사각형 71">
              <a:extLst>
                <a:ext uri="{FF2B5EF4-FFF2-40B4-BE49-F238E27FC236}">
                  <a16:creationId xmlns:a16="http://schemas.microsoft.com/office/drawing/2014/main" id="{3A57A64B-E5A5-C43E-1587-8ABD02A54E0F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5AA917F1-7948-2B1C-2916-8C01B13C72B0}"/>
              </a:ext>
            </a:extLst>
          </p:cNvPr>
          <p:cNvSpPr txBox="1">
            <a:spLocks/>
          </p:cNvSpPr>
          <p:nvPr/>
        </p:nvSpPr>
        <p:spPr>
          <a:xfrm>
            <a:off x="1791850" y="3106738"/>
            <a:ext cx="2365215" cy="83390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50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ĐỌC DỮ LIỆU ĐẦU VÀO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BDF0FDE-3303-7FF8-D4E7-33A9AA1DE64E}"/>
              </a:ext>
            </a:extLst>
          </p:cNvPr>
          <p:cNvSpPr/>
          <p:nvPr/>
        </p:nvSpPr>
        <p:spPr>
          <a:xfrm rot="10800000">
            <a:off x="14922150" y="7304356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80D187-CBCC-2EF5-FF28-894C731B662C}"/>
              </a:ext>
            </a:extLst>
          </p:cNvPr>
          <p:cNvSpPr txBox="1"/>
          <p:nvPr/>
        </p:nvSpPr>
        <p:spPr>
          <a:xfrm>
            <a:off x="3078916" y="6202026"/>
            <a:ext cx="268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CHỌN VÙNG TÍN HIỆU ỔN ĐỊNH ĐỂ XỬ LÝ</a:t>
            </a:r>
            <a:endParaRPr lang="ko-KR" altLang="en-US" sz="24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46B1FB-6CFB-C431-6B6C-C9479642CB5F}"/>
              </a:ext>
            </a:extLst>
          </p:cNvPr>
          <p:cNvSpPr txBox="1"/>
          <p:nvPr/>
        </p:nvSpPr>
        <p:spPr>
          <a:xfrm>
            <a:off x="5940833" y="3578799"/>
            <a:ext cx="27170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TÍNH VECTOR ĐẶC TRƯNG CỦA TÍN HIỆU</a:t>
            </a:r>
          </a:p>
          <a:p>
            <a:pPr algn="ctr"/>
            <a:r>
              <a:rPr lang="vi-VN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FFT)</a:t>
            </a:r>
          </a:p>
          <a:p>
            <a:pPr algn="ctr"/>
            <a:endParaRPr lang="ko-KR" altLang="en-US" sz="2000" b="1">
              <a:solidFill>
                <a:schemeClr val="accent6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5F15F7-9ED8-9AE6-E884-8C4155EDED38}"/>
              </a:ext>
            </a:extLst>
          </p:cNvPr>
          <p:cNvSpPr txBox="1"/>
          <p:nvPr/>
        </p:nvSpPr>
        <p:spPr>
          <a:xfrm>
            <a:off x="9144000" y="6448247"/>
            <a:ext cx="2733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TÍNH KHOẢNG CÁCH </a:t>
            </a:r>
            <a:r>
              <a:rPr lang="vi-VN" altLang="ko-KR" sz="24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EUCLIDEAN</a:t>
            </a:r>
            <a:endParaRPr lang="en-US" altLang="ko-KR" sz="2400" b="1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96090F-4B38-4C5F-0206-8A74AC401A0D}"/>
              </a:ext>
            </a:extLst>
          </p:cNvPr>
          <p:cNvSpPr txBox="1"/>
          <p:nvPr/>
        </p:nvSpPr>
        <p:spPr>
          <a:xfrm>
            <a:off x="12099143" y="3535820"/>
            <a:ext cx="279116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ĐƯA RA QUYẾT</a:t>
            </a:r>
            <a:r>
              <a:rPr lang="vi-VN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ĐỊNH</a:t>
            </a:r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DỰA TRÊN SO SÁNH VỚI VECTOR ĐẶC TRƯNG</a:t>
            </a:r>
            <a:endParaRPr lang="ko-KR" altLang="en-US" sz="25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9" name="Donut 24">
            <a:extLst>
              <a:ext uri="{FF2B5EF4-FFF2-40B4-BE49-F238E27FC236}">
                <a16:creationId xmlns:a16="http://schemas.microsoft.com/office/drawing/2014/main" id="{39DBE5EF-20D9-6B15-B518-F5BD2EBCAD90}"/>
              </a:ext>
            </a:extLst>
          </p:cNvPr>
          <p:cNvSpPr/>
          <p:nvPr/>
        </p:nvSpPr>
        <p:spPr>
          <a:xfrm>
            <a:off x="13309330" y="2133861"/>
            <a:ext cx="480831" cy="5018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924B2127-2AD9-CEF0-5B97-3F2E5C241FB4}"/>
              </a:ext>
            </a:extLst>
          </p:cNvPr>
          <p:cNvSpPr>
            <a:spLocks noChangeAspect="1"/>
          </p:cNvSpPr>
          <p:nvPr/>
        </p:nvSpPr>
        <p:spPr>
          <a:xfrm>
            <a:off x="4171531" y="8210044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85C0259F-6D3F-40A1-EA82-D798A9A0F9CC}"/>
              </a:ext>
            </a:extLst>
          </p:cNvPr>
          <p:cNvSpPr/>
          <p:nvPr/>
        </p:nvSpPr>
        <p:spPr>
          <a:xfrm>
            <a:off x="7019285" y="2223261"/>
            <a:ext cx="295898" cy="561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5355E726-3E0F-FC33-AFE0-2A5420E75F8F}"/>
              </a:ext>
            </a:extLst>
          </p:cNvPr>
          <p:cNvSpPr/>
          <p:nvPr/>
        </p:nvSpPr>
        <p:spPr>
          <a:xfrm>
            <a:off x="2796397" y="3864996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0D0D2E-D22D-1403-90BE-84A7888B102A}"/>
              </a:ext>
            </a:extLst>
          </p:cNvPr>
          <p:cNvSpPr txBox="1"/>
          <p:nvPr/>
        </p:nvSpPr>
        <p:spPr>
          <a:xfrm>
            <a:off x="13683142" y="7543951"/>
            <a:ext cx="2916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VẼ ĐỒ THỊ VÀ XUẤT KẾT QUẢ</a:t>
            </a:r>
            <a:endParaRPr lang="ko-KR" altLang="en-US" sz="2500" b="1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9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" grpId="0" animBg="1"/>
      <p:bldP spid="4" grpId="0" animBg="1"/>
      <p:bldP spid="5" grpId="0" animBg="1"/>
      <p:bldP spid="33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29C988A8-191D-E44C-7F62-BCDBFBEACF37}"/>
              </a:ext>
            </a:extLst>
          </p:cNvPr>
          <p:cNvGrpSpPr/>
          <p:nvPr/>
        </p:nvGrpSpPr>
        <p:grpSpPr>
          <a:xfrm>
            <a:off x="1066800" y="342900"/>
            <a:ext cx="7044706" cy="1794398"/>
            <a:chOff x="0" y="0"/>
            <a:chExt cx="9127600" cy="2392530"/>
          </a:xfrm>
        </p:grpSpPr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0A287C50-12DE-F99B-37FA-8172EDE9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79193098-1280-DE3B-41A8-D23AE99209C3}"/>
                </a:ext>
              </a:extLst>
            </p:cNvPr>
            <p:cNvSpPr txBox="1"/>
            <p:nvPr/>
          </p:nvSpPr>
          <p:spPr>
            <a:xfrm>
              <a:off x="652090" y="61151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02</a:t>
              </a: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1664F0FA-500E-A874-ED32-55214522C66C}"/>
                </a:ext>
              </a:extLst>
            </p:cNvPr>
            <p:cNvSpPr txBox="1"/>
            <p:nvPr/>
          </p:nvSpPr>
          <p:spPr>
            <a:xfrm>
              <a:off x="3115355" y="845473"/>
              <a:ext cx="6012245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Trình bày thuật toán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D15AC5-CFA9-5A6D-F0C2-1756F2A00D9E}"/>
              </a:ext>
            </a:extLst>
          </p:cNvPr>
          <p:cNvSpPr txBox="1"/>
          <p:nvPr/>
        </p:nvSpPr>
        <p:spPr>
          <a:xfrm>
            <a:off x="1066800" y="8798687"/>
            <a:ext cx="9176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TÍNH KHOẢNG CÁCH </a:t>
            </a:r>
            <a:r>
              <a:rPr lang="vi-VN" altLang="ko-KR" sz="2800" b="1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EUCLIDEAN</a:t>
            </a:r>
            <a:endParaRPr lang="en-US" altLang="ko-KR" sz="2800" b="1">
              <a:solidFill>
                <a:schemeClr val="tx2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7" name="Picture 2" descr="Khoảng cách Euclid – Wikipedia tiếng Việt">
            <a:extLst>
              <a:ext uri="{FF2B5EF4-FFF2-40B4-BE49-F238E27FC236}">
                <a16:creationId xmlns:a16="http://schemas.microsoft.com/office/drawing/2014/main" id="{0C391EA0-CD39-58E0-75B3-4E8F54A5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64" y="2422215"/>
            <a:ext cx="7990936" cy="592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D21721-CF5E-A45F-3E9A-0E5B0D7D3FD2}"/>
              </a:ext>
            </a:extLst>
          </p:cNvPr>
          <p:cNvSpPr txBox="1"/>
          <p:nvPr/>
        </p:nvSpPr>
        <p:spPr>
          <a:xfrm>
            <a:off x="9906000" y="3806684"/>
            <a:ext cx="87873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i="0" u="none" strike="noStrike" baseline="0">
                <a:solidFill>
                  <a:srgbClr val="0000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function</a:t>
            </a:r>
            <a:r>
              <a:rPr lang="fr-FR" sz="2800" b="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 = distance_v(vectoA,vectoB</a:t>
            </a:r>
            <a:r>
              <a:rPr lang="fr-FR" sz="2400" b="0" i="0" u="none" strike="noStrike" baseline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11972-BFEF-8C00-01AA-6380DE740F27}"/>
              </a:ext>
            </a:extLst>
          </p:cNvPr>
          <p:cNvSpPr txBox="1"/>
          <p:nvPr/>
        </p:nvSpPr>
        <p:spPr>
          <a:xfrm>
            <a:off x="7587343" y="3304247"/>
            <a:ext cx="9176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ko-KR" sz="2800" b="1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Hàm tính khoảng cách </a:t>
            </a:r>
            <a:endParaRPr lang="en-US" altLang="ko-KR" sz="2800" b="1">
              <a:solidFill>
                <a:schemeClr val="tx2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9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56263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B73AFF-140B-EFD1-8C7E-61A0C05B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392" y="1866407"/>
            <a:ext cx="14940756" cy="38697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A3A689-2786-96A3-CBF5-07DD44972207}"/>
              </a:ext>
            </a:extLst>
          </p:cNvPr>
          <p:cNvSpPr/>
          <p:nvPr/>
        </p:nvSpPr>
        <p:spPr>
          <a:xfrm>
            <a:off x="4355301" y="4076701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BA8FC6B-21A2-D980-B1C2-6DDCAFDDC476}"/>
              </a:ext>
            </a:extLst>
          </p:cNvPr>
          <p:cNvSpPr/>
          <p:nvPr/>
        </p:nvSpPr>
        <p:spPr>
          <a:xfrm rot="1952562">
            <a:off x="5663335" y="3292259"/>
            <a:ext cx="681307" cy="123414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E80D095A-D833-FDFF-8C60-EEEB4E18A317}"/>
              </a:ext>
            </a:extLst>
          </p:cNvPr>
          <p:cNvGrpSpPr/>
          <p:nvPr/>
        </p:nvGrpSpPr>
        <p:grpSpPr>
          <a:xfrm>
            <a:off x="1219200" y="243381"/>
            <a:ext cx="6820996" cy="1794398"/>
            <a:chOff x="0" y="0"/>
            <a:chExt cx="9094662" cy="2392530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B32D278-4E28-8A7B-7C22-23FD75AEF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8D67B9ED-B9D3-4C36-795D-3A2DB34CBE23}"/>
                </a:ext>
              </a:extLst>
            </p:cNvPr>
            <p:cNvSpPr txBox="1"/>
            <p:nvPr/>
          </p:nvSpPr>
          <p:spPr>
            <a:xfrm>
              <a:off x="652090" y="63697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03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56FA9DAF-32F4-E5AC-E306-2416ABFDB5C6}"/>
                </a:ext>
              </a:extLst>
            </p:cNvPr>
            <p:cNvSpPr txBox="1"/>
            <p:nvPr/>
          </p:nvSpPr>
          <p:spPr>
            <a:xfrm>
              <a:off x="3205919" y="683688"/>
              <a:ext cx="5888743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Kết quả thực hiện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7989B-67F0-DF21-BFA5-FCA29436CD1C}"/>
              </a:ext>
            </a:extLst>
          </p:cNvPr>
          <p:cNvSpPr/>
          <p:nvPr/>
        </p:nvSpPr>
        <p:spPr>
          <a:xfrm>
            <a:off x="7583480" y="4103198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517D1-857C-D8AD-3B19-8C467420A6B8}"/>
              </a:ext>
            </a:extLst>
          </p:cNvPr>
          <p:cNvSpPr/>
          <p:nvPr/>
        </p:nvSpPr>
        <p:spPr>
          <a:xfrm>
            <a:off x="10673943" y="4129695"/>
            <a:ext cx="1435785" cy="1559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74F2A-30CC-43B7-F6A0-B4B8CD7E0634}"/>
              </a:ext>
            </a:extLst>
          </p:cNvPr>
          <p:cNvSpPr/>
          <p:nvPr/>
        </p:nvSpPr>
        <p:spPr>
          <a:xfrm>
            <a:off x="13764406" y="4103198"/>
            <a:ext cx="1435785" cy="15597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408EB-862C-6A31-1BEF-2FF8B16CCE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392" y="6094913"/>
            <a:ext cx="14940756" cy="38491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8B43D8-C6FB-AEDE-EC53-35C8C3F0E92E}"/>
              </a:ext>
            </a:extLst>
          </p:cNvPr>
          <p:cNvSpPr/>
          <p:nvPr/>
        </p:nvSpPr>
        <p:spPr>
          <a:xfrm>
            <a:off x="4344890" y="8357809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519DF-AEE0-ABDF-A672-7C094719E6E2}"/>
              </a:ext>
            </a:extLst>
          </p:cNvPr>
          <p:cNvSpPr/>
          <p:nvPr/>
        </p:nvSpPr>
        <p:spPr>
          <a:xfrm>
            <a:off x="7557280" y="8338950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511EC2-B95E-DDB1-95D5-8FA54B22F79A}"/>
              </a:ext>
            </a:extLst>
          </p:cNvPr>
          <p:cNvSpPr/>
          <p:nvPr/>
        </p:nvSpPr>
        <p:spPr>
          <a:xfrm>
            <a:off x="10769670" y="8338950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7C480A-2979-35E7-3E82-6FA66301F611}"/>
              </a:ext>
            </a:extLst>
          </p:cNvPr>
          <p:cNvSpPr/>
          <p:nvPr/>
        </p:nvSpPr>
        <p:spPr>
          <a:xfrm>
            <a:off x="13824054" y="8318266"/>
            <a:ext cx="1435785" cy="1586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7FEC8-6C31-882B-A253-98D22BA221ED}"/>
              </a:ext>
            </a:extLst>
          </p:cNvPr>
          <p:cNvSpPr txBox="1"/>
          <p:nvPr/>
        </p:nvSpPr>
        <p:spPr>
          <a:xfrm>
            <a:off x="-38190" y="2742125"/>
            <a:ext cx="198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ko-KR" sz="2400" b="1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Ngưỡng tính từ file lab GK</a:t>
            </a:r>
            <a:endParaRPr lang="en-US" altLang="ko-KR" sz="2400" b="1">
              <a:solidFill>
                <a:schemeClr val="tx2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CAC22-ED21-C9A6-5609-2944F7C99C41}"/>
              </a:ext>
            </a:extLst>
          </p:cNvPr>
          <p:cNvSpPr txBox="1"/>
          <p:nvPr/>
        </p:nvSpPr>
        <p:spPr>
          <a:xfrm>
            <a:off x="-51804" y="6979011"/>
            <a:ext cx="198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ko-KR" sz="2400" b="1">
                <a:solidFill>
                  <a:schemeClr val="tx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Ngưỡng tự cho = 0,01</a:t>
            </a:r>
            <a:endParaRPr lang="en-US" altLang="ko-KR" sz="2400" b="1">
              <a:solidFill>
                <a:schemeClr val="tx2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2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2" name="Group 13">
            <a:extLst>
              <a:ext uri="{FF2B5EF4-FFF2-40B4-BE49-F238E27FC236}">
                <a16:creationId xmlns:a16="http://schemas.microsoft.com/office/drawing/2014/main" id="{A46A8392-6018-4CE0-60D2-9067B7C1718E}"/>
              </a:ext>
            </a:extLst>
          </p:cNvPr>
          <p:cNvGrpSpPr/>
          <p:nvPr/>
        </p:nvGrpSpPr>
        <p:grpSpPr>
          <a:xfrm>
            <a:off x="1066800" y="544178"/>
            <a:ext cx="6820996" cy="1794398"/>
            <a:chOff x="0" y="0"/>
            <a:chExt cx="9094662" cy="2392530"/>
          </a:xfrm>
        </p:grpSpPr>
        <p:pic>
          <p:nvPicPr>
            <p:cNvPr id="3" name="Picture 14">
              <a:extLst>
                <a:ext uri="{FF2B5EF4-FFF2-40B4-BE49-F238E27FC236}">
                  <a16:creationId xmlns:a16="http://schemas.microsoft.com/office/drawing/2014/main" id="{7C90C130-B039-D9D0-D790-FE9BFDD11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A01D62C8-19C5-2CF1-30E0-EF7673FEBD78}"/>
                </a:ext>
              </a:extLst>
            </p:cNvPr>
            <p:cNvSpPr txBox="1"/>
            <p:nvPr/>
          </p:nvSpPr>
          <p:spPr>
            <a:xfrm>
              <a:off x="652090" y="63697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03</a:t>
              </a:r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4E8D438D-6DDA-FA42-9622-80C15B99D4E3}"/>
                </a:ext>
              </a:extLst>
            </p:cNvPr>
            <p:cNvSpPr txBox="1"/>
            <p:nvPr/>
          </p:nvSpPr>
          <p:spPr>
            <a:xfrm>
              <a:off x="3205919" y="683688"/>
              <a:ext cx="5888743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Kết quả thực hiện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FCAF2D9-79CC-08B6-20A9-9E77EE6AD1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933" y="2882754"/>
            <a:ext cx="6958467" cy="46864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2F5076-DFC2-A20D-B9BA-91CA56077C09}"/>
              </a:ext>
            </a:extLst>
          </p:cNvPr>
          <p:cNvSpPr txBox="1"/>
          <p:nvPr/>
        </p:nvSpPr>
        <p:spPr>
          <a:xfrm>
            <a:off x="2528118" y="8222554"/>
            <a:ext cx="63027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K_mean = 3 ; fffpoint = 512</a:t>
            </a: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Độ chính xác 75,23%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5A3C01-7BCF-0118-4EE3-AE60B10F7B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2882754"/>
            <a:ext cx="6400800" cy="46864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D74817-009A-67CE-C73B-A218F0136918}"/>
              </a:ext>
            </a:extLst>
          </p:cNvPr>
          <p:cNvSpPr/>
          <p:nvPr/>
        </p:nvSpPr>
        <p:spPr>
          <a:xfrm>
            <a:off x="3471239" y="4869230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C6274E-0072-9359-4BAC-CDD66E1808EB}"/>
              </a:ext>
            </a:extLst>
          </p:cNvPr>
          <p:cNvSpPr/>
          <p:nvPr/>
        </p:nvSpPr>
        <p:spPr>
          <a:xfrm>
            <a:off x="11658600" y="4815865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802EF-974C-0087-0041-F68F2FE12914}"/>
              </a:ext>
            </a:extLst>
          </p:cNvPr>
          <p:cNvSpPr txBox="1"/>
          <p:nvPr/>
        </p:nvSpPr>
        <p:spPr>
          <a:xfrm>
            <a:off x="10716986" y="8113382"/>
            <a:ext cx="63027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K_mean = </a:t>
            </a: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5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 ; fffpoint = 512</a:t>
            </a: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Độ chính xác 74,28%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4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E8C8C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3855" y="1231660"/>
            <a:ext cx="7920555" cy="7681929"/>
            <a:chOff x="481673" y="1522895"/>
            <a:chExt cx="10560740" cy="10242572"/>
          </a:xfrm>
        </p:grpSpPr>
        <p:sp>
          <p:nvSpPr>
            <p:cNvPr id="3" name="TextBox 3"/>
            <p:cNvSpPr txBox="1"/>
            <p:nvPr/>
          </p:nvSpPr>
          <p:spPr>
            <a:xfrm>
              <a:off x="4318638" y="1522895"/>
              <a:ext cx="6723775" cy="1289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59"/>
                </a:lnSpc>
              </a:pPr>
              <a:r>
                <a:rPr lang="vi-VN" sz="6299">
                  <a:solidFill>
                    <a:schemeClr val="accent2">
                      <a:lumMod val="75000"/>
                    </a:schemeClr>
                  </a:solidFill>
                  <a:latin typeface="Josefin Sans Bold Bold"/>
                </a:rPr>
                <a:t>Mục tiêu</a:t>
              </a:r>
              <a:endParaRPr lang="en-US" sz="6299">
                <a:solidFill>
                  <a:schemeClr val="accent2">
                    <a:lumMod val="75000"/>
                  </a:schemeClr>
                </a:solidFill>
                <a:latin typeface="Josefin Sans Bol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1673" y="2327395"/>
              <a:ext cx="7537706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2"/>
                </a:lnSpc>
              </a:pPr>
              <a:endParaRPr lang="en-US" sz="1849" spc="221">
                <a:solidFill>
                  <a:srgbClr val="94DDDE"/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328981" y="2880983"/>
              <a:ext cx="8713432" cy="88844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endParaRPr lang="vi-VN" sz="2825">
                <a:solidFill>
                  <a:srgbClr val="94DDDE"/>
                </a:solidFill>
                <a:latin typeface="Josefin Sans Regular"/>
              </a:endParaRP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vi-VN" sz="3200" b="1" u="sng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Mục Tiêu 1 :</a:t>
              </a:r>
              <a:r>
                <a:rPr lang="vi-VN" sz="3200" b="1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  </a:t>
              </a:r>
              <a:r>
                <a:rPr lang="vi-VN" sz="3200">
                  <a:solidFill>
                    <a:schemeClr val="tx2">
                      <a:lumMod val="75000"/>
                    </a:schemeClr>
                  </a:solidFill>
                  <a:latin typeface="Josefin Sans Regular"/>
                </a:rPr>
                <a:t>Phân tích đặc trưng phổ của các nguyên âm nhiều người nói đưa ra nhận xét</a:t>
              </a:r>
              <a:r>
                <a:rPr lang="vi-VN" sz="3200" b="1">
                  <a:solidFill>
                    <a:schemeClr val="tx2">
                      <a:lumMod val="75000"/>
                    </a:schemeClr>
                  </a:solidFill>
                  <a:latin typeface="Josefin Sans Regular"/>
                </a:rPr>
                <a:t>.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vi-VN" sz="3200" b="1" u="sng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Mục Tiêu 2 </a:t>
              </a:r>
              <a:r>
                <a:rPr lang="vi-VN" sz="3200" u="sng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:</a:t>
              </a:r>
              <a:r>
                <a:rPr lang="vi-VN" sz="3200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  </a:t>
              </a:r>
              <a:r>
                <a:rPr lang="vi-VN" sz="3200">
                  <a:solidFill>
                    <a:schemeClr val="tx2">
                      <a:lumMod val="75000"/>
                    </a:schemeClr>
                  </a:solidFill>
                  <a:latin typeface="Josefin Sans Regular"/>
                </a:rPr>
                <a:t>Nhận dạng nguyên âm không phụ thuộc người nói dùng đặc trưng phổ FFT.</a:t>
              </a:r>
            </a:p>
            <a:p>
              <a:pPr marL="609918" lvl="1" indent="-304959" algn="just">
                <a:lnSpc>
                  <a:spcPts val="3955"/>
                </a:lnSpc>
                <a:buFont typeface="Arial"/>
                <a:buChar char="•"/>
              </a:pPr>
              <a:r>
                <a:rPr lang="vi-VN" sz="3200" b="1" u="sng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Mục Tiêu 3 :</a:t>
              </a:r>
              <a:r>
                <a:rPr lang="vi-VN" sz="3200" b="1">
                  <a:solidFill>
                    <a:schemeClr val="accent3">
                      <a:lumMod val="75000"/>
                    </a:schemeClr>
                  </a:solidFill>
                  <a:latin typeface="Josefin Sans Regular"/>
                </a:rPr>
                <a:t>   </a:t>
              </a:r>
              <a:r>
                <a:rPr lang="vi-VN" sz="3200">
                  <a:solidFill>
                    <a:schemeClr val="tx2">
                      <a:lumMod val="75000"/>
                    </a:schemeClr>
                  </a:solidFill>
                  <a:latin typeface="Josefin Sans Regular"/>
                </a:rPr>
                <a:t>Nhận dạng nguyên âm không phụ thuộc người nói dùng đặc trưng phổ MFCC</a:t>
              </a:r>
              <a:r>
                <a:rPr lang="vi-VN" sz="2825">
                  <a:solidFill>
                    <a:schemeClr val="tx2">
                      <a:lumMod val="75000"/>
                    </a:schemeClr>
                  </a:solidFill>
                  <a:latin typeface="Josefin Sans Regular"/>
                </a:rPr>
                <a:t>.</a:t>
              </a:r>
              <a:endParaRPr lang="en-US" sz="2825">
                <a:solidFill>
                  <a:schemeClr val="tx2">
                    <a:lumMod val="75000"/>
                  </a:schemeClr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843A53C-B5D7-9DFC-7BBF-8F6F9E7F4E96}"/>
              </a:ext>
            </a:extLst>
          </p:cNvPr>
          <p:cNvGrpSpPr/>
          <p:nvPr/>
        </p:nvGrpSpPr>
        <p:grpSpPr>
          <a:xfrm>
            <a:off x="9761536" y="4841830"/>
            <a:ext cx="1447800" cy="789680"/>
            <a:chOff x="0" y="-178853"/>
            <a:chExt cx="3124121" cy="1740914"/>
          </a:xfrm>
        </p:grpSpPr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9C7DF9B7-1841-B8FD-E23D-5D4822D15F37}"/>
                </a:ext>
              </a:extLst>
            </p:cNvPr>
            <p:cNvSpPr txBox="1"/>
            <p:nvPr/>
          </p:nvSpPr>
          <p:spPr>
            <a:xfrm>
              <a:off x="705763" y="-178853"/>
              <a:ext cx="1746470" cy="159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vi-VN" sz="2400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95</a:t>
              </a:r>
              <a:r>
                <a:rPr lang="en-US" sz="2400" u="none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%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98EA9BB-A18F-2113-9F23-CF976D3EC1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970"/>
              <a:ext cx="3124121" cy="1555091"/>
              <a:chOff x="0" y="5667"/>
              <a:chExt cx="2540000" cy="1264333"/>
            </a:xfrm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7372B22A-B0DB-C17E-61C1-B285B863AAEC}"/>
                  </a:ext>
                </a:extLst>
              </p:cNvPr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362200" y="1264333"/>
                    </a:lnTo>
                    <a:cubicBezTo>
                      <a:pt x="2359511" y="663034"/>
                      <a:pt x="1871305" y="177007"/>
                      <a:pt x="1270000" y="177007"/>
                    </a:cubicBezTo>
                    <a:cubicBezTo>
                      <a:pt x="668695" y="177007"/>
                      <a:pt x="180489" y="663034"/>
                      <a:pt x="1778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3A4BA3E9-5640-566E-E5D4-DD38FE6BDCB1}"/>
                  </a:ext>
                </a:extLst>
              </p:cNvPr>
              <p:cNvSpPr/>
              <p:nvPr/>
            </p:nvSpPr>
            <p:spPr>
              <a:xfrm>
                <a:off x="0" y="291448"/>
                <a:ext cx="573806" cy="978552"/>
              </a:xfrm>
              <a:custGeom>
                <a:avLst/>
                <a:gdLst/>
                <a:ahLst/>
                <a:cxnLst/>
                <a:rect l="l" t="t" r="r" b="b"/>
                <a:pathLst>
                  <a:path w="573806" h="978552">
                    <a:moveTo>
                      <a:pt x="0" y="978552"/>
                    </a:moveTo>
                    <a:cubicBezTo>
                      <a:pt x="0" y="600047"/>
                      <a:pt x="168829" y="241268"/>
                      <a:pt x="460472" y="0"/>
                    </a:cubicBezTo>
                    <a:lnTo>
                      <a:pt x="573806" y="136997"/>
                    </a:lnTo>
                    <a:cubicBezTo>
                      <a:pt x="322993" y="344488"/>
                      <a:pt x="177800" y="653038"/>
                      <a:pt x="177800" y="978552"/>
                    </a:cubicBezTo>
                    <a:close/>
                  </a:path>
                </a:pathLst>
              </a:custGeom>
              <a:solidFill>
                <a:srgbClr val="419B5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DBA3C6-B23D-E70B-7791-E924BAA574F9}"/>
              </a:ext>
            </a:extLst>
          </p:cNvPr>
          <p:cNvGrpSpPr/>
          <p:nvPr/>
        </p:nvGrpSpPr>
        <p:grpSpPr>
          <a:xfrm>
            <a:off x="9823855" y="2714204"/>
            <a:ext cx="1447800" cy="789680"/>
            <a:chOff x="0" y="-178853"/>
            <a:chExt cx="3124121" cy="1740914"/>
          </a:xfrm>
        </p:grpSpPr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71D5C03-1159-49EC-8AAB-1A6355017F94}"/>
                </a:ext>
              </a:extLst>
            </p:cNvPr>
            <p:cNvSpPr txBox="1"/>
            <p:nvPr/>
          </p:nvSpPr>
          <p:spPr>
            <a:xfrm>
              <a:off x="705763" y="-178853"/>
              <a:ext cx="1746470" cy="159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vi-VN" sz="2400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95</a:t>
              </a:r>
              <a:r>
                <a:rPr lang="en-US" sz="2400" u="none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%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4E5CFB-2520-E978-9F30-D4278889A6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970"/>
              <a:ext cx="3124121" cy="1555091"/>
              <a:chOff x="0" y="5667"/>
              <a:chExt cx="2540000" cy="1264333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A5191731-A7F5-E8C6-CE1E-2BF91F15797E}"/>
                  </a:ext>
                </a:extLst>
              </p:cNvPr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362200" y="1264333"/>
                    </a:lnTo>
                    <a:cubicBezTo>
                      <a:pt x="2359511" y="663034"/>
                      <a:pt x="1871305" y="177007"/>
                      <a:pt x="1270000" y="177007"/>
                    </a:cubicBezTo>
                    <a:cubicBezTo>
                      <a:pt x="668695" y="177007"/>
                      <a:pt x="180489" y="663034"/>
                      <a:pt x="1778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7E4BE37C-6DB1-EF6B-DEC4-D1C44A9252AD}"/>
                  </a:ext>
                </a:extLst>
              </p:cNvPr>
              <p:cNvSpPr/>
              <p:nvPr/>
            </p:nvSpPr>
            <p:spPr>
              <a:xfrm>
                <a:off x="0" y="291449"/>
                <a:ext cx="573805" cy="978551"/>
              </a:xfrm>
              <a:custGeom>
                <a:avLst/>
                <a:gdLst/>
                <a:ahLst/>
                <a:cxnLst/>
                <a:rect l="l" t="t" r="r" b="b"/>
                <a:pathLst>
                  <a:path w="573806" h="978552">
                    <a:moveTo>
                      <a:pt x="0" y="978552"/>
                    </a:moveTo>
                    <a:cubicBezTo>
                      <a:pt x="0" y="600047"/>
                      <a:pt x="168829" y="241268"/>
                      <a:pt x="460472" y="0"/>
                    </a:cubicBezTo>
                    <a:lnTo>
                      <a:pt x="573806" y="136997"/>
                    </a:lnTo>
                    <a:cubicBezTo>
                      <a:pt x="322993" y="344488"/>
                      <a:pt x="177800" y="653038"/>
                      <a:pt x="177800" y="978552"/>
                    </a:cubicBezTo>
                    <a:close/>
                  </a:path>
                </a:pathLst>
              </a:custGeom>
              <a:solidFill>
                <a:srgbClr val="419B5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96385C-5924-BC28-8D4A-A4CB37DB2667}"/>
              </a:ext>
            </a:extLst>
          </p:cNvPr>
          <p:cNvGrpSpPr/>
          <p:nvPr/>
        </p:nvGrpSpPr>
        <p:grpSpPr>
          <a:xfrm>
            <a:off x="9823855" y="6904142"/>
            <a:ext cx="1447800" cy="789680"/>
            <a:chOff x="0" y="-178853"/>
            <a:chExt cx="3124121" cy="1740914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5FF46D6A-E699-9634-F1FC-E46D0372F87F}"/>
                </a:ext>
              </a:extLst>
            </p:cNvPr>
            <p:cNvSpPr txBox="1"/>
            <p:nvPr/>
          </p:nvSpPr>
          <p:spPr>
            <a:xfrm>
              <a:off x="705763" y="-178853"/>
              <a:ext cx="1746470" cy="159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vi-VN" sz="2400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15</a:t>
              </a:r>
              <a:r>
                <a:rPr lang="en-US" sz="2400" u="none">
                  <a:solidFill>
                    <a:schemeClr val="accent3">
                      <a:lumMod val="75000"/>
                    </a:schemeClr>
                  </a:solidFill>
                  <a:latin typeface="Muli Regular Bold"/>
                </a:rPr>
                <a:t>%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723D7F-1317-BD93-4608-65F64CADBC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6970"/>
              <a:ext cx="3124121" cy="1555091"/>
              <a:chOff x="0" y="5667"/>
              <a:chExt cx="2540000" cy="1264333"/>
            </a:xfrm>
          </p:grpSpPr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142FA33-6EF6-FE20-A6A8-7C3C676134F2}"/>
                  </a:ext>
                </a:extLst>
              </p:cNvPr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362200" y="1264333"/>
                    </a:lnTo>
                    <a:cubicBezTo>
                      <a:pt x="2359511" y="663034"/>
                      <a:pt x="1871305" y="177007"/>
                      <a:pt x="1270000" y="177007"/>
                    </a:cubicBezTo>
                    <a:cubicBezTo>
                      <a:pt x="668695" y="177007"/>
                      <a:pt x="180489" y="663034"/>
                      <a:pt x="177800" y="126433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6F1E9E8-53FC-451C-67D7-69BD5766C9A7}"/>
                  </a:ext>
                </a:extLst>
              </p:cNvPr>
              <p:cNvSpPr/>
              <p:nvPr/>
            </p:nvSpPr>
            <p:spPr>
              <a:xfrm>
                <a:off x="0" y="291448"/>
                <a:ext cx="573806" cy="978552"/>
              </a:xfrm>
              <a:custGeom>
                <a:avLst/>
                <a:gdLst/>
                <a:ahLst/>
                <a:cxnLst/>
                <a:rect l="l" t="t" r="r" b="b"/>
                <a:pathLst>
                  <a:path w="573806" h="978552">
                    <a:moveTo>
                      <a:pt x="0" y="978552"/>
                    </a:moveTo>
                    <a:cubicBezTo>
                      <a:pt x="0" y="600047"/>
                      <a:pt x="168829" y="241268"/>
                      <a:pt x="460472" y="0"/>
                    </a:cubicBezTo>
                    <a:lnTo>
                      <a:pt x="573806" y="136997"/>
                    </a:lnTo>
                    <a:cubicBezTo>
                      <a:pt x="322993" y="344488"/>
                      <a:pt x="177800" y="653038"/>
                      <a:pt x="177800" y="978552"/>
                    </a:cubicBezTo>
                    <a:close/>
                  </a:path>
                </a:pathLst>
              </a:custGeom>
              <a:solidFill>
                <a:srgbClr val="419B5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5300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239999" y="7323606"/>
            <a:ext cx="3048000" cy="2920538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2" name="Group 13">
            <a:extLst>
              <a:ext uri="{FF2B5EF4-FFF2-40B4-BE49-F238E27FC236}">
                <a16:creationId xmlns:a16="http://schemas.microsoft.com/office/drawing/2014/main" id="{A46A8392-6018-4CE0-60D2-9067B7C1718E}"/>
              </a:ext>
            </a:extLst>
          </p:cNvPr>
          <p:cNvGrpSpPr/>
          <p:nvPr/>
        </p:nvGrpSpPr>
        <p:grpSpPr>
          <a:xfrm>
            <a:off x="1066800" y="544178"/>
            <a:ext cx="6820996" cy="1794398"/>
            <a:chOff x="0" y="0"/>
            <a:chExt cx="9094662" cy="2392530"/>
          </a:xfrm>
        </p:grpSpPr>
        <p:pic>
          <p:nvPicPr>
            <p:cNvPr id="3" name="Picture 14">
              <a:extLst>
                <a:ext uri="{FF2B5EF4-FFF2-40B4-BE49-F238E27FC236}">
                  <a16:creationId xmlns:a16="http://schemas.microsoft.com/office/drawing/2014/main" id="{7C90C130-B039-D9D0-D790-FE9BFDD11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A01D62C8-19C5-2CF1-30E0-EF7673FEBD78}"/>
                </a:ext>
              </a:extLst>
            </p:cNvPr>
            <p:cNvSpPr txBox="1"/>
            <p:nvPr/>
          </p:nvSpPr>
          <p:spPr>
            <a:xfrm>
              <a:off x="652090" y="636971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03</a:t>
              </a:r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4E8D438D-6DDA-FA42-9622-80C15B99D4E3}"/>
                </a:ext>
              </a:extLst>
            </p:cNvPr>
            <p:cNvSpPr txBox="1"/>
            <p:nvPr/>
          </p:nvSpPr>
          <p:spPr>
            <a:xfrm>
              <a:off x="3205919" y="683688"/>
              <a:ext cx="5888743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Kết quả thực hiện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2F5076-DFC2-A20D-B9BA-91CA56077C09}"/>
              </a:ext>
            </a:extLst>
          </p:cNvPr>
          <p:cNvSpPr txBox="1"/>
          <p:nvPr/>
        </p:nvSpPr>
        <p:spPr>
          <a:xfrm>
            <a:off x="2528118" y="8222554"/>
            <a:ext cx="63027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K_mean = 1 ; fffpoint = 512</a:t>
            </a: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Độ chính xác 7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8,09</a:t>
            </a: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802EF-974C-0087-0041-F68F2FE12914}"/>
              </a:ext>
            </a:extLst>
          </p:cNvPr>
          <p:cNvSpPr txBox="1"/>
          <p:nvPr/>
        </p:nvSpPr>
        <p:spPr>
          <a:xfrm>
            <a:off x="10716986" y="8113382"/>
            <a:ext cx="63027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K_mean = </a:t>
            </a: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5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 ; fffpoint = 512</a:t>
            </a: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Độ chính xác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80</a:t>
            </a: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%</a:t>
            </a:r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46960-6B21-5952-1B79-33C1A9ED7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6986" y="2974281"/>
            <a:ext cx="6302798" cy="4686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D721F-F719-7FBD-5A5E-9E234814A1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5702" y="2898000"/>
            <a:ext cx="6045977" cy="46864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D74817-009A-67CE-C73B-A218F0136918}"/>
              </a:ext>
            </a:extLst>
          </p:cNvPr>
          <p:cNvSpPr/>
          <p:nvPr/>
        </p:nvSpPr>
        <p:spPr>
          <a:xfrm>
            <a:off x="3438582" y="4213960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FA2B8-14A6-3B90-434D-C048BDF30084}"/>
              </a:ext>
            </a:extLst>
          </p:cNvPr>
          <p:cNvSpPr/>
          <p:nvPr/>
        </p:nvSpPr>
        <p:spPr>
          <a:xfrm>
            <a:off x="11506200" y="4242270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D16DCF-47EF-D73C-29F1-BAC96F143599}"/>
              </a:ext>
            </a:extLst>
          </p:cNvPr>
          <p:cNvSpPr/>
          <p:nvPr/>
        </p:nvSpPr>
        <p:spPr>
          <a:xfrm>
            <a:off x="13453438" y="6178586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1AE32-015A-24FC-C371-CA54023B7E4D}"/>
              </a:ext>
            </a:extLst>
          </p:cNvPr>
          <p:cNvSpPr/>
          <p:nvPr/>
        </p:nvSpPr>
        <p:spPr>
          <a:xfrm>
            <a:off x="5478690" y="6178586"/>
            <a:ext cx="1786561" cy="655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6620" y="0"/>
            <a:ext cx="3978666" cy="38122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444857" y="6529057"/>
            <a:ext cx="3843143" cy="3682430"/>
          </a:xfrm>
          <a:prstGeom prst="rect">
            <a:avLst/>
          </a:prstGeom>
          <a:effectLst>
            <a:outerShdw blurRad="50800" dist="50800" dir="5400000" algn="ctr" rotWithShape="0">
              <a:srgbClr val="E8C8C2"/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4907821" y="-57414"/>
            <a:ext cx="3352965" cy="239599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2" name="Group 21">
            <a:extLst>
              <a:ext uri="{FF2B5EF4-FFF2-40B4-BE49-F238E27FC236}">
                <a16:creationId xmlns:a16="http://schemas.microsoft.com/office/drawing/2014/main" id="{B1D8F5D1-6666-C806-83FD-1C6515E3EBED}"/>
              </a:ext>
            </a:extLst>
          </p:cNvPr>
          <p:cNvGrpSpPr/>
          <p:nvPr/>
        </p:nvGrpSpPr>
        <p:grpSpPr>
          <a:xfrm>
            <a:off x="1066800" y="243381"/>
            <a:ext cx="6820995" cy="1794398"/>
            <a:chOff x="0" y="0"/>
            <a:chExt cx="9094661" cy="2392530"/>
          </a:xfrm>
        </p:grpSpPr>
        <p:pic>
          <p:nvPicPr>
            <p:cNvPr id="3" name="Picture 22">
              <a:extLst>
                <a:ext uri="{FF2B5EF4-FFF2-40B4-BE49-F238E27FC236}">
                  <a16:creationId xmlns:a16="http://schemas.microsoft.com/office/drawing/2014/main" id="{EBB2CD75-616A-A338-0682-02062A751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198137" cy="2392530"/>
            </a:xfrm>
            <a:prstGeom prst="rect">
              <a:avLst/>
            </a:prstGeom>
          </p:spPr>
        </p:pic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DF4159D9-05AC-3AF0-0565-BA9CDEEFEE23}"/>
                </a:ext>
              </a:extLst>
            </p:cNvPr>
            <p:cNvSpPr txBox="1"/>
            <p:nvPr/>
          </p:nvSpPr>
          <p:spPr>
            <a:xfrm>
              <a:off x="652090" y="650165"/>
              <a:ext cx="119978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FFFFFF"/>
                  </a:solidFill>
                  <a:latin typeface="Dreaming Outloud Sans"/>
                </a:rPr>
                <a:t>04</a:t>
              </a:r>
            </a:p>
          </p:txBody>
        </p:sp>
        <p:sp>
          <p:nvSpPr>
            <p:cNvPr id="5" name="TextBox 24">
              <a:extLst>
                <a:ext uri="{FF2B5EF4-FFF2-40B4-BE49-F238E27FC236}">
                  <a16:creationId xmlns:a16="http://schemas.microsoft.com/office/drawing/2014/main" id="{4BD67154-41C3-67DB-8DDE-40F538F7757C}"/>
                </a:ext>
              </a:extLst>
            </p:cNvPr>
            <p:cNvSpPr txBox="1"/>
            <p:nvPr/>
          </p:nvSpPr>
          <p:spPr>
            <a:xfrm>
              <a:off x="3205919" y="650165"/>
              <a:ext cx="5888742" cy="624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vi-VN" sz="3000" b="1">
                  <a:solidFill>
                    <a:srgbClr val="000000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Nhận xét kết quả</a:t>
              </a:r>
              <a:endParaRPr lang="en-US" sz="3000" b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C89A71CD-33D1-6ACA-F23B-CE978DDCB24F}"/>
              </a:ext>
            </a:extLst>
          </p:cNvPr>
          <p:cNvGrpSpPr/>
          <p:nvPr/>
        </p:nvGrpSpPr>
        <p:grpSpPr>
          <a:xfrm rot="-743815">
            <a:off x="1077618" y="2321707"/>
            <a:ext cx="4574887" cy="4056687"/>
            <a:chOff x="0" y="0"/>
            <a:chExt cx="1737657" cy="159537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B67BF9C-C3B2-7938-F191-909F06D59525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AF95EB0-F75D-A317-25B2-56D111BB33A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B24DE610-B9FD-B21A-0D08-AE9A330C5966}"/>
              </a:ext>
            </a:extLst>
          </p:cNvPr>
          <p:cNvGrpSpPr/>
          <p:nvPr/>
        </p:nvGrpSpPr>
        <p:grpSpPr>
          <a:xfrm rot="-743815">
            <a:off x="1229874" y="2542869"/>
            <a:ext cx="4133036" cy="3448787"/>
            <a:chOff x="1" y="1"/>
            <a:chExt cx="5510714" cy="4598383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68B2B78E-0F4F-D9CB-A9F5-5A06828F7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2202" b="22202"/>
            <a:stretch>
              <a:fillRect/>
            </a:stretch>
          </p:blipFill>
          <p:spPr>
            <a:xfrm>
              <a:off x="1" y="1"/>
              <a:ext cx="5510714" cy="4598383"/>
            </a:xfrm>
            <a:prstGeom prst="rect">
              <a:avLst/>
            </a:prstGeom>
          </p:spPr>
        </p:pic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4F94FEC3-7A47-9443-DE43-E41F829C249E}"/>
              </a:ext>
            </a:extLst>
          </p:cNvPr>
          <p:cNvGrpSpPr/>
          <p:nvPr/>
        </p:nvGrpSpPr>
        <p:grpSpPr>
          <a:xfrm rot="396227">
            <a:off x="2660595" y="6583484"/>
            <a:ext cx="4116148" cy="3238651"/>
            <a:chOff x="0" y="0"/>
            <a:chExt cx="1737657" cy="1595371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B511A86-AFC8-7A43-23E1-C6F8316C09C9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72982B9A-3CEA-2004-8227-60BBE0C9A72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3">
            <a:extLst>
              <a:ext uri="{FF2B5EF4-FFF2-40B4-BE49-F238E27FC236}">
                <a16:creationId xmlns:a16="http://schemas.microsoft.com/office/drawing/2014/main" id="{E394BA40-4E4D-B490-8672-B23B60C71A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2202" b="22202"/>
          <a:stretch>
            <a:fillRect/>
          </a:stretch>
        </p:blipFill>
        <p:spPr>
          <a:xfrm rot="431593">
            <a:off x="2945100" y="6655377"/>
            <a:ext cx="3528746" cy="3040202"/>
          </a:xfrm>
          <a:prstGeom prst="rect">
            <a:avLst/>
          </a:prstGeom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21DEB0B6-947B-982F-7A5A-F5CFC2EF25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614785" y="2037779"/>
            <a:ext cx="9606415" cy="80102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DC764A-7708-5BCF-84E9-5ACA64B3D274}"/>
              </a:ext>
            </a:extLst>
          </p:cNvPr>
          <p:cNvSpPr txBox="1"/>
          <p:nvPr/>
        </p:nvSpPr>
        <p:spPr>
          <a:xfrm>
            <a:off x="7614785" y="2574798"/>
            <a:ext cx="9606415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Kết quả cho được với độ chính xác tương đối cao lắm</a:t>
            </a:r>
          </a:p>
          <a:p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r>
              <a:rPr lang="vi-VN" sz="2800" b="1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Việc thay đổi các điểm FFT từ 512 , 1024 , 2048 không làm thay đổi kết quả của độ chính xác      </a:t>
            </a:r>
          </a:p>
          <a:p>
            <a:pPr marL="457200" indent="-457200"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endParaRPr lang="vi-VN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57200" indent="-457200">
              <a:buSzPct val="117000"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Việc phân cụm k_mean cho vector đặc trưng cho kết quả tốt hơn nhưng việc tăng số cụm một cách gượng ép không làm tăng độ chính xác.</a:t>
            </a:r>
            <a:endParaRPr lang="vi-VN" sz="28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  <a:p>
            <a:pPr marL="457200" indent="-457200">
              <a:buSzPct val="117000"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endParaRPr lang="vi-VN" sz="28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  <a:p>
            <a:pPr marL="457200" indent="-457200">
              <a:buSzPct val="117000"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r>
              <a:rPr lang="vi-VN" sz="28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Nguyên âm /i/ là nguyên âm có độ chính xác cao nhất trong 5 nguyên âm với kết quả chính xác là 19/21.</a:t>
            </a:r>
          </a:p>
          <a:p>
            <a:pPr marL="457200" indent="-457200">
              <a:buSzPct val="117000"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endParaRPr lang="vi-VN" sz="28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  <a:p>
            <a:pPr marL="457200" indent="-457200">
              <a:buSzPct val="117000"/>
              <a:buBlip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</a:buBlip>
            </a:pPr>
            <a:r>
              <a:rPr lang="vi-VN" sz="28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Việc chọn hay tính ngưỡng đúng cũng sẽ ảnh hưởng đến độ chính xác của kết quả.</a:t>
            </a:r>
          </a:p>
          <a:p>
            <a:pPr>
              <a:buSzPct val="117000"/>
            </a:pPr>
            <a:endParaRPr lang="vi-VN" sz="28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  <a:p>
            <a:pPr>
              <a:buSzPct val="117000"/>
            </a:pPr>
            <a:endParaRPr lang="en-US" sz="28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  <a:p>
            <a:pPr algn="ctr"/>
            <a:endParaRPr lang="en-US" sz="2800" b="1">
              <a:solidFill>
                <a:schemeClr val="tx2">
                  <a:lumMod val="75000"/>
                </a:schemeClr>
              </a:solidFill>
              <a:latin typeface="Josefin Sans Bold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9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506368" y="1350481"/>
            <a:ext cx="5916462" cy="55614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501548">
            <a:off x="11315671" y="1524237"/>
            <a:ext cx="6497703" cy="69874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501548">
            <a:off x="1930751" y="566223"/>
            <a:ext cx="5843897" cy="89034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63832" y="7578097"/>
            <a:ext cx="903979" cy="9904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70232" y="1188617"/>
            <a:ext cx="12947535" cy="7909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23806" y="8015980"/>
            <a:ext cx="2788893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dec Pro"/>
              </a:rPr>
              <a:t>@reallygreatsite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03354" y="7993037"/>
            <a:ext cx="2529230" cy="575475"/>
            <a:chOff x="0" y="0"/>
            <a:chExt cx="3372307" cy="76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850484" y="0"/>
              <a:ext cx="767300" cy="7673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1688968" y="0"/>
              <a:ext cx="767300" cy="767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605007" y="0"/>
              <a:ext cx="767300" cy="7673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7300" cy="767300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566480" y="3639662"/>
            <a:ext cx="7155040" cy="3324564"/>
            <a:chOff x="0" y="161925"/>
            <a:chExt cx="9540053" cy="44327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212040"/>
              <a:ext cx="9540053" cy="529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Codec Pr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1925"/>
              <a:ext cx="9540053" cy="443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99"/>
                </a:lnSpc>
              </a:pPr>
              <a:r>
                <a:rPr lang="vi-VN" sz="8499">
                  <a:solidFill>
                    <a:schemeClr val="accent4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Cảm ơn thầy và các bạn đã lắng nghe</a:t>
              </a:r>
              <a:r>
                <a:rPr lang="en-US" sz="8499">
                  <a:solidFill>
                    <a:schemeClr val="accent4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!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504961" y="1028700"/>
            <a:ext cx="959638" cy="10513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-347819">
            <a:off x="-156409" y="6769123"/>
            <a:ext cx="7315200" cy="30191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0704772" y="1640173"/>
            <a:ext cx="12373782" cy="700665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12780" y="2396473"/>
            <a:ext cx="8331973" cy="2506610"/>
            <a:chOff x="0" y="0"/>
            <a:chExt cx="11109297" cy="3342146"/>
          </a:xfrm>
        </p:grpSpPr>
        <p:sp>
          <p:nvSpPr>
            <p:cNvPr id="6" name="TextBox 6"/>
            <p:cNvSpPr txBox="1"/>
            <p:nvPr/>
          </p:nvSpPr>
          <p:spPr>
            <a:xfrm>
              <a:off x="0" y="2694446"/>
              <a:ext cx="1110929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>
                <a:solidFill>
                  <a:srgbClr val="3C3333"/>
                </a:solidFill>
                <a:latin typeface="Roboto Mono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1109297" cy="1937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endParaRPr lang="en-US" sz="9999">
                <a:solidFill>
                  <a:srgbClr val="3C3333"/>
                </a:solidFill>
                <a:latin typeface="Dancing Script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37166" y="1823587"/>
            <a:ext cx="4134952" cy="69935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91811">
            <a:off x="14392835" y="5748300"/>
            <a:ext cx="3458798" cy="938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4AC5C-8339-AB49-5C94-8BB3A5718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7882" y="164395"/>
            <a:ext cx="10173078" cy="8991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D33BC4-3225-207D-1001-94031D297D85}"/>
              </a:ext>
            </a:extLst>
          </p:cNvPr>
          <p:cNvSpPr/>
          <p:nvPr/>
        </p:nvSpPr>
        <p:spPr>
          <a:xfrm>
            <a:off x="2312780" y="3281738"/>
            <a:ext cx="9144000" cy="37235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680"/>
              </a:lnSpc>
            </a:pPr>
            <a:r>
              <a:rPr lang="vi-VN" sz="4400" b="1">
                <a:solidFill>
                  <a:schemeClr val="accent1">
                    <a:lumMod val="50000"/>
                  </a:schemeClr>
                </a:solidFill>
                <a:latin typeface="Josefin Sans Regular"/>
                <a:cs typeface="Arabic Typesetting" panose="020B0604020202020204" pitchFamily="66" charset="-78"/>
              </a:rPr>
              <a:t>Phân tích đặc trưng phổ của các nguyên âm nhiều người nói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25400" y="3086100"/>
            <a:ext cx="513183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699" y="277210"/>
            <a:ext cx="12077702" cy="9372600"/>
            <a:chOff x="0" y="-2674559"/>
            <a:chExt cx="14690547" cy="7794388"/>
          </a:xfrm>
        </p:grpSpPr>
        <p:sp>
          <p:nvSpPr>
            <p:cNvPr id="4" name="TextBox 4"/>
            <p:cNvSpPr txBox="1"/>
            <p:nvPr/>
          </p:nvSpPr>
          <p:spPr>
            <a:xfrm>
              <a:off x="49048" y="-2674559"/>
              <a:ext cx="14641499" cy="2469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Phân tích đặc trưng phổ của các nguyên âm nhiều người nói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B0CA96-6FA3-096E-4966-8012CCE6E761}"/>
              </a:ext>
            </a:extLst>
          </p:cNvPr>
          <p:cNvSpPr/>
          <p:nvPr/>
        </p:nvSpPr>
        <p:spPr>
          <a:xfrm>
            <a:off x="1028699" y="3848100"/>
            <a:ext cx="11207690" cy="55626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857250" indent="-857250">
              <a:lnSpc>
                <a:spcPts val="7680"/>
              </a:lnSpc>
              <a:buSzPct val="200000"/>
              <a:buFont typeface="Wingdings" panose="05000000000000000000" pitchFamily="2" charset="2"/>
              <a:buChar char="Ø"/>
            </a:pPr>
            <a:r>
              <a:rPr lang="vi-VN" sz="2600" b="1">
                <a:solidFill>
                  <a:schemeClr val="tx2"/>
                </a:solidFill>
                <a:latin typeface="Josefin Sans Bold" pitchFamily="2" charset="0"/>
                <a:ea typeface="HGMaruGothicMPRO" panose="020B0400000000000000" pitchFamily="34" charset="-128"/>
                <a:cs typeface="Aharoni" panose="02010803020104030203" pitchFamily="2" charset="-79"/>
              </a:rPr>
              <a:t>Các bước thực hiện</a:t>
            </a:r>
          </a:p>
          <a:p>
            <a:pPr marL="857250" indent="-857250">
              <a:lnSpc>
                <a:spcPts val="7680"/>
              </a:lnSpc>
              <a:buSzPct val="250000"/>
              <a:buFont typeface="Wingdings" panose="05000000000000000000" pitchFamily="2" charset="2"/>
              <a:buChar char="Ø"/>
            </a:pPr>
            <a:r>
              <a:rPr lang="vi-VN" sz="2600" b="1">
                <a:solidFill>
                  <a:schemeClr val="tx2"/>
                </a:solidFill>
                <a:latin typeface="Josefin Sans Bold" pitchFamily="2" charset="0"/>
                <a:ea typeface="HGMaruGothicMPRO" panose="020B0400000000000000" pitchFamily="34" charset="-128"/>
                <a:cs typeface="Aharoni" panose="02010803020104030203" pitchFamily="2" charset="-79"/>
              </a:rPr>
              <a:t>Ảnh phổ băng rộng</a:t>
            </a:r>
          </a:p>
          <a:p>
            <a:pPr marL="857250" indent="-857250">
              <a:lnSpc>
                <a:spcPts val="7680"/>
              </a:lnSpc>
              <a:buSzPct val="250000"/>
              <a:buFont typeface="Wingdings" panose="05000000000000000000" pitchFamily="2" charset="2"/>
              <a:buChar char="Ø"/>
            </a:pPr>
            <a:r>
              <a:rPr lang="vi-VN" sz="2600" b="1">
                <a:solidFill>
                  <a:schemeClr val="tx2"/>
                </a:solidFill>
                <a:latin typeface="Josefin Sans Bold" pitchFamily="2" charset="0"/>
                <a:ea typeface="HGMaruGothicMPRO" panose="020B0400000000000000" pitchFamily="34" charset="-128"/>
                <a:cs typeface="Aharoni" panose="02010803020104030203" pitchFamily="2" charset="-79"/>
              </a:rPr>
              <a:t>Nhận xét về đặc trưng phổ 5 nguyên âm của 1 người nói</a:t>
            </a:r>
          </a:p>
          <a:p>
            <a:pPr marL="857250" indent="-857250">
              <a:lnSpc>
                <a:spcPts val="7680"/>
              </a:lnSpc>
              <a:buSzPct val="250000"/>
              <a:buFont typeface="Wingdings" panose="05000000000000000000" pitchFamily="2" charset="2"/>
              <a:buChar char="Ø"/>
            </a:pPr>
            <a:r>
              <a:rPr lang="vi-VN" sz="2600" b="1">
                <a:solidFill>
                  <a:schemeClr val="tx2"/>
                </a:solidFill>
                <a:latin typeface="Josefin Sans Bold" pitchFamily="2" charset="0"/>
                <a:ea typeface="HGMaruGothicMPRO" panose="020B0400000000000000" pitchFamily="34" charset="-128"/>
                <a:cs typeface="Aharoni" panose="02010803020104030203" pitchFamily="2" charset="-79"/>
              </a:rPr>
              <a:t>Nhận xét về đặc trưng phổ của 1 nguyên âm nhiều người nói</a:t>
            </a:r>
            <a:endParaRPr lang="en-US" sz="2600" b="1">
              <a:solidFill>
                <a:schemeClr val="tx2"/>
              </a:solidFill>
              <a:latin typeface="Aharoni" panose="02010803020104030203" pitchFamily="2" charset="-79"/>
              <a:ea typeface="HGMaruGothicMPRO" panose="020B0400000000000000" pitchFamily="34" charset="-128"/>
              <a:cs typeface="Aharoni" panose="02010803020104030203" pitchFamily="2" charset="-79"/>
            </a:endParaRPr>
          </a:p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DEC9510-15B7-227C-FE47-A663B37BA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14459">
            <a:off x="11433852" y="2723084"/>
            <a:ext cx="726247" cy="142147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407DF6-F304-92B8-C31F-55823E993B46}"/>
              </a:ext>
            </a:extLst>
          </p:cNvPr>
          <p:cNvSpPr/>
          <p:nvPr/>
        </p:nvSpPr>
        <p:spPr>
          <a:xfrm>
            <a:off x="9988423" y="4016651"/>
            <a:ext cx="1718440" cy="718602"/>
          </a:xfrm>
          <a:prstGeom prst="roundRect">
            <a:avLst/>
          </a:prstGeom>
          <a:solidFill>
            <a:srgbClr val="D2E757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OUTLINE</a:t>
            </a:r>
            <a:endParaRPr lang="en-US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D08B7900-49E7-B16E-102A-EDC9B33382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111398">
            <a:off x="418371" y="3564196"/>
            <a:ext cx="1688202" cy="1106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C71B5-52B2-F91C-C128-FAF3D154B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1321670">
            <a:off x="1057772" y="8879233"/>
            <a:ext cx="2407052" cy="816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4354" y="266700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Các bước thực hiện</a:t>
              </a: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E655F1-DC22-A5CC-FA19-22777505BDB2}"/>
              </a:ext>
            </a:extLst>
          </p:cNvPr>
          <p:cNvSpPr/>
          <p:nvPr/>
        </p:nvSpPr>
        <p:spPr>
          <a:xfrm>
            <a:off x="1350579" y="1882740"/>
            <a:ext cx="4876800" cy="1371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Tín hiệu các nguyên âm</a:t>
            </a:r>
            <a:endParaRPr lang="en-US" sz="24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A5C66A-742F-7056-D1B1-367138C6DA46}"/>
              </a:ext>
            </a:extLst>
          </p:cNvPr>
          <p:cNvSpPr/>
          <p:nvPr/>
        </p:nvSpPr>
        <p:spPr>
          <a:xfrm>
            <a:off x="9590691" y="1882740"/>
            <a:ext cx="4876800" cy="1371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Dùng hàm sprectrogram() vẽ ảnh phổ</a:t>
            </a:r>
            <a:endParaRPr lang="en-US" sz="24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A71F5C-0581-85EC-98FF-9EA8A589292C}"/>
              </a:ext>
            </a:extLst>
          </p:cNvPr>
          <p:cNvSpPr/>
          <p:nvPr/>
        </p:nvSpPr>
        <p:spPr>
          <a:xfrm>
            <a:off x="1350579" y="4305300"/>
            <a:ext cx="4876800" cy="2133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Dùng Wavesurfer đo 3 lần tần sô</a:t>
            </a:r>
          </a:p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Formant trên 3 khung khác nhau có </a:t>
            </a:r>
          </a:p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Khoảng cách là 30ms</a:t>
            </a:r>
            <a:endParaRPr lang="en-US" sz="20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76E8E8-EEED-FB14-FA9A-672C22385DA8}"/>
              </a:ext>
            </a:extLst>
          </p:cNvPr>
          <p:cNvSpPr/>
          <p:nvPr/>
        </p:nvSpPr>
        <p:spPr>
          <a:xfrm>
            <a:off x="1350579" y="7993795"/>
            <a:ext cx="4876800" cy="17651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Tính trung bình các giá trị F1 , F2 , F3</a:t>
            </a:r>
          </a:p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trên để thu được giá trị trung bình của</a:t>
            </a:r>
          </a:p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F1 , F2 , F3</a:t>
            </a:r>
            <a:endParaRPr lang="en-US" sz="20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809AAA-83DB-374C-3BC3-D5FB65F48451}"/>
              </a:ext>
            </a:extLst>
          </p:cNvPr>
          <p:cNvSpPr/>
          <p:nvPr/>
        </p:nvSpPr>
        <p:spPr>
          <a:xfrm>
            <a:off x="9906000" y="7993795"/>
            <a:ext cx="4876800" cy="1765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Dựa vào ảnh phổ và bảng số liệu bộ</a:t>
            </a:r>
          </a:p>
          <a:p>
            <a:pPr algn="ctr"/>
            <a:r>
              <a:rPr lang="vi-VN" sz="2000">
                <a:solidFill>
                  <a:schemeClr val="tx2">
                    <a:lumMod val="75000"/>
                  </a:schemeClr>
                </a:solidFill>
                <a:latin typeface="Josefin Sans Bold" pitchFamily="2" charset="0"/>
              </a:rPr>
              <a:t>3 Formant để đưa ra các nhận xét</a:t>
            </a:r>
            <a:endParaRPr lang="en-US" sz="2000">
              <a:solidFill>
                <a:schemeClr val="tx2">
                  <a:lumMod val="75000"/>
                </a:schemeClr>
              </a:solidFill>
              <a:latin typeface="Josefin Sans Bold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8FC18F-350B-4E84-E231-BFD331B3079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227379" y="2568540"/>
            <a:ext cx="33633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  <a:stCxn id="11" idx="2"/>
            <a:endCxn id="11" idx="2"/>
          </p:cNvCxnSpPr>
          <p:nvPr/>
        </p:nvCxnSpPr>
        <p:spPr>
          <a:xfrm>
            <a:off x="378897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B8EA7B-2000-0E38-B4ED-FA05462F2C5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88979" y="3254340"/>
            <a:ext cx="0" cy="1050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F7D24E-BA2B-1484-2066-F5CEEB3017A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3788979" y="6438900"/>
            <a:ext cx="0" cy="1554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744A43-7FFC-105C-426E-53FF8DF8119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27379" y="8876345"/>
            <a:ext cx="367862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E6AFC854-C1FE-3A6D-4397-C9B5A7ED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574227"/>
            <a:ext cx="9525000" cy="4222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68CE8-BEE6-D4A5-DEAD-ED0BF7F9F8BA}"/>
              </a:ext>
            </a:extLst>
          </p:cNvPr>
          <p:cNvSpPr txBox="1"/>
          <p:nvPr/>
        </p:nvSpPr>
        <p:spPr>
          <a:xfrm>
            <a:off x="4572000" y="495489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4354" y="124811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Ảnh phổ băng rộng</a:t>
              </a: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13E7F-1E9F-6C77-749D-25C697D6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14500"/>
            <a:ext cx="8153399" cy="693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30ECCE-7495-C6B5-7371-094A12C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57" y="1714500"/>
            <a:ext cx="8686800" cy="69342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5CCD6-0FB3-D79E-F673-24925619F7A4}"/>
              </a:ext>
            </a:extLst>
          </p:cNvPr>
          <p:cNvSpPr/>
          <p:nvPr/>
        </p:nvSpPr>
        <p:spPr>
          <a:xfrm>
            <a:off x="3352800" y="9073098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01MDA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4A2C48-1828-5747-1CD0-632DE4F13D3E}"/>
              </a:ext>
            </a:extLst>
          </p:cNvPr>
          <p:cNvSpPr/>
          <p:nvPr/>
        </p:nvSpPr>
        <p:spPr>
          <a:xfrm>
            <a:off x="12649200" y="9046187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02FVA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5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4354" y="124811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Ảnh phổ băng rộng</a:t>
              </a: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5CCD6-0FB3-D79E-F673-24925619F7A4}"/>
              </a:ext>
            </a:extLst>
          </p:cNvPr>
          <p:cNvSpPr/>
          <p:nvPr/>
        </p:nvSpPr>
        <p:spPr>
          <a:xfrm>
            <a:off x="3352800" y="9073098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03MAB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4A2C48-1828-5747-1CD0-632DE4F13D3E}"/>
              </a:ext>
            </a:extLst>
          </p:cNvPr>
          <p:cNvSpPr/>
          <p:nvPr/>
        </p:nvSpPr>
        <p:spPr>
          <a:xfrm>
            <a:off x="12649200" y="9046187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04MHB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EF225-26E3-2AFC-0504-EB3F886D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4500"/>
            <a:ext cx="8529143" cy="693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C9A67-DFE0-78A8-39A4-D9365B46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923" y="1714500"/>
            <a:ext cx="8276032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4354" y="266700"/>
            <a:ext cx="16645446" cy="9525000"/>
            <a:chOff x="-272879" y="-2801297"/>
            <a:chExt cx="13024306" cy="7921126"/>
          </a:xfrm>
        </p:grpSpPr>
        <p:sp>
          <p:nvSpPr>
            <p:cNvPr id="4" name="TextBox 4"/>
            <p:cNvSpPr txBox="1"/>
            <p:nvPr/>
          </p:nvSpPr>
          <p:spPr>
            <a:xfrm>
              <a:off x="-272879" y="-2801297"/>
              <a:ext cx="13024306" cy="1648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44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Ảnh phổ băng rộng</a:t>
              </a:r>
              <a:r>
                <a:rPr lang="vi-VN" sz="6600">
                  <a:solidFill>
                    <a:schemeClr val="accent2">
                      <a:lumMod val="75000"/>
                    </a:schemeClr>
                  </a:solidFill>
                  <a:latin typeface="Josefin Sans Regular"/>
                </a:rPr>
                <a:t>:</a:t>
              </a:r>
            </a:p>
            <a:p>
              <a:pPr>
                <a:lnSpc>
                  <a:spcPts val="7680"/>
                </a:lnSpc>
              </a:pPr>
              <a:endParaRPr lang="vi-VN" sz="6600">
                <a:solidFill>
                  <a:schemeClr val="accent2">
                    <a:lumMod val="75000"/>
                  </a:schemeClr>
                </a:solidFill>
                <a:latin typeface="Josefin Sans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22229"/>
              <a:ext cx="12478551" cy="59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 lang="en-US" sz="29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AE2F6-6F7A-519D-0C8C-45F224A57487}"/>
              </a:ext>
            </a:extLst>
          </p:cNvPr>
          <p:cNvCxnSpPr>
            <a:cxnSpLocks/>
          </p:cNvCxnSpPr>
          <p:nvPr/>
        </p:nvCxnSpPr>
        <p:spPr>
          <a:xfrm>
            <a:off x="3820509" y="3254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5CCD6-0FB3-D79E-F673-24925619F7A4}"/>
              </a:ext>
            </a:extLst>
          </p:cNvPr>
          <p:cNvSpPr/>
          <p:nvPr/>
        </p:nvSpPr>
        <p:spPr>
          <a:xfrm>
            <a:off x="3352800" y="9073098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05MVB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4A2C48-1828-5747-1CD0-632DE4F13D3E}"/>
              </a:ext>
            </a:extLst>
          </p:cNvPr>
          <p:cNvSpPr/>
          <p:nvPr/>
        </p:nvSpPr>
        <p:spPr>
          <a:xfrm>
            <a:off x="12649200" y="9046187"/>
            <a:ext cx="2438400" cy="56620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>
                <a:solidFill>
                  <a:schemeClr val="tx2">
                    <a:lumMod val="75000"/>
                  </a:schemeClr>
                </a:solidFill>
              </a:rPr>
              <a:t>06FTB</a:t>
            </a:r>
            <a:endParaRPr lang="en-US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A17AA-37CC-3CE6-21B6-7D20C45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3" y="1714500"/>
            <a:ext cx="8229597" cy="6934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D8171-4CDE-AD3C-067F-EF9CB6E45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862" y="1714500"/>
            <a:ext cx="8376738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1085</Words>
  <Application>Microsoft Office PowerPoint</Application>
  <PresentationFormat>Custom</PresentationFormat>
  <Paragraphs>166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1" baseType="lpstr">
      <vt:lpstr>Dreaming Outloud Sans</vt:lpstr>
      <vt:lpstr>Informal Roman</vt:lpstr>
      <vt:lpstr>Wingdings</vt:lpstr>
      <vt:lpstr>Josefin Sans Regular</vt:lpstr>
      <vt:lpstr>Bahnschrift SemiBold</vt:lpstr>
      <vt:lpstr>Amasis MT Pro Black</vt:lpstr>
      <vt:lpstr>Consolas</vt:lpstr>
      <vt:lpstr>Dancing Script</vt:lpstr>
      <vt:lpstr>Arial</vt:lpstr>
      <vt:lpstr>Codec Pro</vt:lpstr>
      <vt:lpstr>Josefin Sans Bold</vt:lpstr>
      <vt:lpstr>Calibri</vt:lpstr>
      <vt:lpstr>Baguet Script</vt:lpstr>
      <vt:lpstr>Muli Regular Bold</vt:lpstr>
      <vt:lpstr>Roboto Mono Regular</vt:lpstr>
      <vt:lpstr>Cascadia Code</vt:lpstr>
      <vt:lpstr>Aharoni</vt:lpstr>
      <vt:lpstr>Josefin Sans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Thuy Vy</dc:creator>
  <cp:lastModifiedBy>Nguyễn Vy</cp:lastModifiedBy>
  <cp:revision>19</cp:revision>
  <dcterms:created xsi:type="dcterms:W3CDTF">2006-08-16T00:00:00Z</dcterms:created>
  <dcterms:modified xsi:type="dcterms:W3CDTF">2022-11-20T17:44:57Z</dcterms:modified>
  <dc:identifier>DAFSA9R7B2o</dc:identifier>
</cp:coreProperties>
</file>